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8" autoAdjust="0"/>
    <p:restoredTop sz="94660"/>
  </p:normalViewPr>
  <p:slideViewPr>
    <p:cSldViewPr snapToGrid="0" showGuides="1">
      <p:cViewPr varScale="1">
        <p:scale>
          <a:sx n="91" d="100"/>
          <a:sy n="91" d="100"/>
        </p:scale>
        <p:origin x="8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420459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101386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20082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EF118ED-7484-4E05-B172-D05422E9ADF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898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526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EF118ED-7484-4E05-B172-D05422E9ADF9}" type="datetimeFigureOut">
              <a:rPr lang="es-MX" smtClean="0"/>
              <a:t>15/03/2018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E8B4574-4FEC-4901-A54F-3A75775D4132}"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178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EF118ED-7484-4E05-B172-D05422E9ADF9}" type="datetimeFigureOut">
              <a:rPr lang="es-MX" smtClean="0"/>
              <a:t>15/03/2018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E8B4574-4FEC-4901-A54F-3A75775D4132}" type="slidenum">
              <a:rPr lang="es-MX" smtClean="0"/>
              <a:t>‹Nº›</a:t>
            </a:fld>
            <a:endParaRPr lang="es-MX"/>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22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EF118ED-7484-4E05-B172-D05422E9ADF9}" type="datetimeFigureOut">
              <a:rPr lang="es-MX" smtClean="0"/>
              <a:t>15/03/2018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E8B4574-4FEC-4901-A54F-3A75775D4132}" type="slidenum">
              <a:rPr lang="es-MX" smtClean="0"/>
              <a:t>‹Nº›</a:t>
            </a:fld>
            <a:endParaRPr lang="es-MX"/>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400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118ED-7484-4E05-B172-D05422E9ADF9}" type="datetimeFigureOut">
              <a:rPr lang="es-MX" smtClean="0"/>
              <a:t>15/03/2018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55750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EF118ED-7484-4E05-B172-D05422E9ADF9}" type="datetimeFigureOut">
              <a:rPr lang="es-MX" smtClean="0"/>
              <a:t>15/03/2018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336178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EF118ED-7484-4E05-B172-D05422E9ADF9}" type="datetimeFigureOut">
              <a:rPr lang="es-MX" smtClean="0"/>
              <a:t>15/03/2018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38299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118ED-7484-4E05-B172-D05422E9ADF9}" type="datetimeFigureOut">
              <a:rPr lang="es-MX" smtClean="0"/>
              <a:t>15/03/2018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B4574-4FEC-4901-A54F-3A75775D4132}" type="slidenum">
              <a:rPr lang="es-MX" smtClean="0"/>
              <a:t>‹Nº›</a:t>
            </a:fld>
            <a:endParaRPr lang="es-MX"/>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32716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72661" y="798787"/>
            <a:ext cx="7966842" cy="5975132"/>
          </a:xfrm>
          <a:prstGeom prst="rect">
            <a:avLst/>
          </a:prstGeom>
        </p:spPr>
      </p:pic>
    </p:spTree>
    <p:extLst>
      <p:ext uri="{BB962C8B-B14F-4D97-AF65-F5344CB8AC3E}">
        <p14:creationId xmlns:p14="http://schemas.microsoft.com/office/powerpoint/2010/main" val="2569380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460376"/>
            <a:ext cx="7886700" cy="1325563"/>
          </a:xfrm>
        </p:spPr>
        <p:txBody>
          <a:bodyPr>
            <a:normAutofit/>
          </a:bodyPr>
          <a:lstStyle/>
          <a:p>
            <a:r>
              <a:rPr lang="es-MX" sz="3600" b="1" dirty="0">
                <a:effectLst>
                  <a:outerShdw blurRad="38100" dist="38100" dir="2700000" algn="tl">
                    <a:srgbClr val="000000">
                      <a:alpha val="43137"/>
                    </a:srgbClr>
                  </a:outerShdw>
                </a:effectLst>
              </a:rPr>
              <a:t>Regionalización de carreras</a:t>
            </a:r>
          </a:p>
        </p:txBody>
      </p:sp>
      <p:sp>
        <p:nvSpPr>
          <p:cNvPr id="5" name="Marcador de contenido 4"/>
          <p:cNvSpPr>
            <a:spLocks noGrp="1"/>
          </p:cNvSpPr>
          <p:nvPr>
            <p:ph idx="1"/>
          </p:nvPr>
        </p:nvSpPr>
        <p:spPr>
          <a:xfrm>
            <a:off x="628650" y="1443157"/>
            <a:ext cx="7886700" cy="2951043"/>
          </a:xfrm>
        </p:spPr>
        <p:txBody>
          <a:bodyPr>
            <a:normAutofit lnSpcReduction="10000"/>
          </a:bodyPr>
          <a:lstStyle/>
          <a:p>
            <a:pPr marL="0" indent="0" algn="just">
              <a:buNone/>
            </a:pPr>
            <a:r>
              <a:rPr lang="es-MX" dirty="0"/>
              <a:t>En la actual administración tenemos claro que debemos ofertar a nuestros educandos carreras acordes a las principales actividades económicas de nuestro estado; tomando en consideración que Sinaloa es una entidad eminentemente agrícola, llegamos a la conclusión de promover una carrera que ayude a la tecniﬁcación de esta importante actividad.</a:t>
            </a:r>
          </a:p>
        </p:txBody>
      </p:sp>
      <p:cxnSp>
        <p:nvCxnSpPr>
          <p:cNvPr id="9" name="Conector recto 8"/>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pic>
        <p:nvPicPr>
          <p:cNvPr id="6" name="Picture 2" descr="Resultado de imagen para drones agricolas"/>
          <p:cNvPicPr>
            <a:picLocks noChangeAspect="1" noChangeArrowheads="1"/>
          </p:cNvPicPr>
          <p:nvPr/>
        </p:nvPicPr>
        <p:blipFill rotWithShape="1">
          <a:blip r:embed="rId2">
            <a:extLst>
              <a:ext uri="{28A0092B-C50C-407E-A947-70E740481C1C}">
                <a14:useLocalDpi xmlns:a14="http://schemas.microsoft.com/office/drawing/2010/main" val="0"/>
              </a:ext>
            </a:extLst>
          </a:blip>
          <a:srcRect l="15334" r="16841"/>
          <a:stretch/>
        </p:blipFill>
        <p:spPr bwMode="auto">
          <a:xfrm>
            <a:off x="163773" y="4303713"/>
            <a:ext cx="2659638" cy="2027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57"/>
          <a:stretch/>
        </p:blipFill>
        <p:spPr bwMode="auto">
          <a:xfrm>
            <a:off x="6176211" y="4295752"/>
            <a:ext cx="2804016" cy="2035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sultado de imagen para drones agricolas"/>
          <p:cNvPicPr>
            <a:picLocks noChangeAspect="1" noChangeArrowheads="1"/>
          </p:cNvPicPr>
          <p:nvPr/>
        </p:nvPicPr>
        <p:blipFill rotWithShape="1">
          <a:blip r:embed="rId4">
            <a:extLst>
              <a:ext uri="{28A0092B-C50C-407E-A947-70E740481C1C}">
                <a14:useLocalDpi xmlns:a14="http://schemas.microsoft.com/office/drawing/2010/main" val="0"/>
              </a:ext>
            </a:extLst>
          </a:blip>
          <a:srcRect l="4027" r="5275"/>
          <a:stretch/>
        </p:blipFill>
        <p:spPr bwMode="auto">
          <a:xfrm>
            <a:off x="2935705" y="4303713"/>
            <a:ext cx="3128211" cy="202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85775" y="901700"/>
            <a:ext cx="8029575" cy="3975100"/>
          </a:xfrm>
        </p:spPr>
        <p:txBody>
          <a:bodyPr>
            <a:normAutofit/>
          </a:bodyPr>
          <a:lstStyle/>
          <a:p>
            <a:pPr marL="0" indent="0" algn="just">
              <a:buNone/>
            </a:pPr>
            <a:r>
              <a:rPr lang="es-MX" dirty="0" smtClean="0"/>
              <a:t>Hasta </a:t>
            </a:r>
            <a:r>
              <a:rPr lang="es-MX" dirty="0"/>
              <a:t>hace unos cuantos años prevalecía la idea de que el reto para el agricultor era incrementar la cantidad de toneladas por hectárea de las cosechas, después se generó la necesidad de reducir el uso de los agroquímicos y fertilizantes para bajar costos de producción y ﬁnalmente se agregó el concepto de la sustentabilidad, que implica producir en armonía con el medio ambiente para evitar la degradación de los suelos y la contaminación del agua y el aire.</a:t>
            </a:r>
          </a:p>
        </p:txBody>
      </p:sp>
      <p:pic>
        <p:nvPicPr>
          <p:cNvPr id="6" name="Picture 2" descr="Resultado de imagen para agricultura dron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380"/>
          <a:stretch/>
        </p:blipFill>
        <p:spPr bwMode="auto">
          <a:xfrm>
            <a:off x="3190543" y="4729945"/>
            <a:ext cx="2945564" cy="1570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agricultura moder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58" y="4715046"/>
            <a:ext cx="2862179" cy="1609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drones agricol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381"/>
          <a:stretch/>
        </p:blipFill>
        <p:spPr bwMode="auto">
          <a:xfrm>
            <a:off x="6292850" y="4711700"/>
            <a:ext cx="2683507"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632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1023203"/>
            <a:ext cx="7886700" cy="4913194"/>
          </a:xfrm>
        </p:spPr>
        <p:txBody>
          <a:bodyPr>
            <a:normAutofit/>
          </a:bodyPr>
          <a:lstStyle/>
          <a:p>
            <a:pPr marL="0" indent="0" algn="just">
              <a:buNone/>
            </a:pPr>
            <a:r>
              <a:rPr lang="es-MX" sz="3200" dirty="0"/>
              <a:t>Atendiendo a esta práctica, en 2017 propusimos la creación de la carrera </a:t>
            </a:r>
            <a:r>
              <a:rPr lang="es-MX" sz="3200" b="1" dirty="0" smtClean="0"/>
              <a:t>“Innovación Tecnológica”</a:t>
            </a:r>
            <a:r>
              <a:rPr lang="es-MX" sz="3200" dirty="0" smtClean="0"/>
              <a:t>, </a:t>
            </a:r>
            <a:r>
              <a:rPr lang="es-MX" sz="3200" dirty="0"/>
              <a:t>la cual promoverá competencias profesionales que combinen el saber-hacer y el saber-ser, necesarios para un desempeño eﬁciente y oportuno en el mundo del trabajo, que posibilitan enfrentar nuevas situaciones, adaptándose a ellas a través de la movilización y articulación de todos los saberes que se adquieren</a:t>
            </a:r>
            <a:r>
              <a:rPr lang="es-MX" sz="3200" dirty="0" smtClean="0"/>
              <a:t>.</a:t>
            </a:r>
          </a:p>
        </p:txBody>
      </p:sp>
    </p:spTree>
    <p:extLst>
      <p:ext uri="{BB962C8B-B14F-4D97-AF65-F5344CB8AC3E}">
        <p14:creationId xmlns:p14="http://schemas.microsoft.com/office/powerpoint/2010/main" val="126820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5165725" y="1254126"/>
            <a:ext cx="3730625" cy="5283152"/>
          </a:xfrm>
        </p:spPr>
        <p:txBody>
          <a:bodyPr>
            <a:noAutofit/>
          </a:bodyPr>
          <a:lstStyle/>
          <a:p>
            <a:pPr marL="0" indent="0" algn="just">
              <a:buNone/>
            </a:pPr>
            <a:r>
              <a:rPr lang="es-MX" sz="3000" dirty="0" smtClean="0"/>
              <a:t>Para </a:t>
            </a:r>
            <a:r>
              <a:rPr lang="es-MX" sz="3000" dirty="0"/>
              <a:t>eﬁcientar su labor, el Profesional Técnico Bachiller contará con conocimientos básicos para el manejo y operación de drones como herramientas novedosas de tecnologías aplicables a la agricultura.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1254126"/>
            <a:ext cx="4822825" cy="4822825"/>
          </a:xfrm>
          <a:prstGeom prst="rect">
            <a:avLst/>
          </a:prstGeom>
        </p:spPr>
      </p:pic>
    </p:spTree>
    <p:extLst>
      <p:ext uri="{BB962C8B-B14F-4D97-AF65-F5344CB8AC3E}">
        <p14:creationId xmlns:p14="http://schemas.microsoft.com/office/powerpoint/2010/main" val="67379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1028700"/>
            <a:ext cx="7886700" cy="5508578"/>
          </a:xfrm>
        </p:spPr>
        <p:txBody>
          <a:bodyPr>
            <a:normAutofit lnSpcReduction="10000"/>
          </a:bodyPr>
          <a:lstStyle/>
          <a:p>
            <a:pPr marL="0" indent="0" algn="just">
              <a:buNone/>
            </a:pPr>
            <a:r>
              <a:rPr lang="es-MX" dirty="0"/>
              <a:t>Los aportes tecnológicos que traen los drones marcan el inicio de una nueva agricultura: más precisa, segura, sostenible y profesional. Así es como   muchos hablan de una “Revolución Industrial” en el sector primario para referirse al desarrollo y uso de los drones para la agricultura.</a:t>
            </a:r>
          </a:p>
          <a:p>
            <a:pPr marL="0" indent="0" algn="just">
              <a:buNone/>
            </a:pPr>
            <a:endParaRPr lang="es-MX" dirty="0"/>
          </a:p>
          <a:p>
            <a:pPr marL="0" indent="0" algn="just">
              <a:buNone/>
            </a:pPr>
            <a:r>
              <a:rPr lang="es-MX" dirty="0"/>
              <a:t>Esta tecnología marca la diferencia en innovación del sector agrícola, pues ofrecen importantes ventajas frente a los métodos tradicionales, entre ellas: reducen costos, brindan mayor precisión en las labores, monitorean los cultivos, son más eﬁcientes en las operaciones y disminuyen el impacto ambiental.</a:t>
            </a:r>
          </a:p>
        </p:txBody>
      </p:sp>
    </p:spTree>
    <p:extLst>
      <p:ext uri="{BB962C8B-B14F-4D97-AF65-F5344CB8AC3E}">
        <p14:creationId xmlns:p14="http://schemas.microsoft.com/office/powerpoint/2010/main" val="625891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38700" y="1104900"/>
            <a:ext cx="4305300" cy="4000500"/>
          </a:xfrm>
        </p:spPr>
        <p:txBody>
          <a:bodyPr>
            <a:noAutofit/>
          </a:bodyPr>
          <a:lstStyle/>
          <a:p>
            <a:pPr algn="r"/>
            <a:r>
              <a:rPr lang="es-MX" sz="4200" b="1" dirty="0" smtClean="0">
                <a:ln w="0"/>
                <a:solidFill>
                  <a:schemeClr val="bg1"/>
                </a:solidFill>
                <a:effectLst>
                  <a:outerShdw blurRad="38100" dist="19050" dir="2700000" algn="tl" rotWithShape="0">
                    <a:schemeClr val="dk1">
                      <a:alpha val="40000"/>
                    </a:schemeClr>
                  </a:outerShdw>
                </a:effectLst>
              </a:rPr>
              <a:t/>
            </a:r>
            <a:br>
              <a:rPr lang="es-MX" sz="4200" b="1" dirty="0" smtClean="0">
                <a:ln w="0"/>
                <a:solidFill>
                  <a:schemeClr val="bg1"/>
                </a:solidFill>
                <a:effectLst>
                  <a:outerShdw blurRad="38100" dist="19050" dir="2700000" algn="tl" rotWithShape="0">
                    <a:schemeClr val="dk1">
                      <a:alpha val="40000"/>
                    </a:schemeClr>
                  </a:outerShdw>
                </a:effectLst>
              </a:rPr>
            </a:br>
            <a:r>
              <a:rPr lang="es-MX" sz="4400" b="1" dirty="0" smtClean="0">
                <a:ln w="0"/>
                <a:solidFill>
                  <a:schemeClr val="accent5">
                    <a:lumMod val="50000"/>
                  </a:schemeClr>
                </a:solidFill>
                <a:effectLst>
                  <a:outerShdw blurRad="38100" dist="19050" dir="2700000" algn="tl" rotWithShape="0">
                    <a:schemeClr val="dk1">
                      <a:alpha val="40000"/>
                    </a:schemeClr>
                  </a:outerShdw>
                </a:effectLst>
              </a:rPr>
              <a:t>Inclusión Social</a:t>
            </a:r>
            <a:br>
              <a:rPr lang="es-MX" sz="4400" b="1" dirty="0" smtClean="0">
                <a:ln w="0"/>
                <a:solidFill>
                  <a:schemeClr val="accent5">
                    <a:lumMod val="50000"/>
                  </a:schemeClr>
                </a:solidFill>
                <a:effectLst>
                  <a:outerShdw blurRad="38100" dist="19050" dir="2700000" algn="tl" rotWithShape="0">
                    <a:schemeClr val="dk1">
                      <a:alpha val="40000"/>
                    </a:schemeClr>
                  </a:outerShdw>
                </a:effectLst>
              </a:rPr>
            </a:br>
            <a:r>
              <a:rPr lang="es-MX" sz="3200" b="1" dirty="0" smtClean="0">
                <a:ln w="0"/>
                <a:solidFill>
                  <a:schemeClr val="accent5">
                    <a:lumMod val="50000"/>
                  </a:schemeClr>
                </a:solidFill>
                <a:effectLst>
                  <a:outerShdw blurRad="38100" dist="19050" dir="2700000" algn="tl" rotWithShape="0">
                    <a:schemeClr val="dk1">
                      <a:alpha val="40000"/>
                    </a:schemeClr>
                  </a:outerShdw>
                </a:effectLst>
              </a:rPr>
              <a:t>Curso </a:t>
            </a:r>
            <a:r>
              <a:rPr lang="es-MX" sz="3200" b="1" dirty="0">
                <a:ln w="0"/>
                <a:solidFill>
                  <a:schemeClr val="accent5">
                    <a:lumMod val="50000"/>
                  </a:schemeClr>
                </a:solidFill>
                <a:effectLst>
                  <a:outerShdw blurRad="38100" dist="19050" dir="2700000" algn="tl" rotWithShape="0">
                    <a:schemeClr val="dk1">
                      <a:alpha val="40000"/>
                    </a:schemeClr>
                  </a:outerShdw>
                </a:effectLst>
              </a:rPr>
              <a:t>gratuito de computación básica para personas con discapacidad motriz</a:t>
            </a:r>
          </a:p>
        </p:txBody>
      </p:sp>
      <p:sp>
        <p:nvSpPr>
          <p:cNvPr id="5" name="Marcador de texto 4"/>
          <p:cNvSpPr>
            <a:spLocks noGrp="1"/>
          </p:cNvSpPr>
          <p:nvPr>
            <p:ph type="body" idx="1"/>
          </p:nvPr>
        </p:nvSpPr>
        <p:spPr>
          <a:xfrm>
            <a:off x="3268717" y="647480"/>
            <a:ext cx="5791200" cy="1080810"/>
          </a:xfrm>
        </p:spPr>
        <p:txBody>
          <a:bodyPr>
            <a:noAutofit/>
          </a:bodyPr>
          <a:lstStyle/>
          <a:p>
            <a:pPr algn="r"/>
            <a:r>
              <a:rPr lang="es-MX" sz="4800" b="1" dirty="0">
                <a:effectLst>
                  <a:outerShdw blurRad="38100" dist="38100" dir="2700000" algn="tl">
                    <a:srgbClr val="000000">
                      <a:alpha val="43137"/>
                    </a:srgbClr>
                  </a:outerShdw>
                </a:effectLst>
              </a:rPr>
              <a:t>Temas relevantes a colaborar</a:t>
            </a:r>
          </a:p>
        </p:txBody>
      </p:sp>
      <p:pic>
        <p:nvPicPr>
          <p:cNvPr id="2" name="Imagen 1"/>
          <p:cNvPicPr>
            <a:picLocks noChangeAspect="1"/>
          </p:cNvPicPr>
          <p:nvPr/>
        </p:nvPicPr>
        <p:blipFill rotWithShape="1">
          <a:blip r:embed="rId2"/>
          <a:srcRect t="79467"/>
          <a:stretch/>
        </p:blipFill>
        <p:spPr>
          <a:xfrm>
            <a:off x="119101" y="5318234"/>
            <a:ext cx="8940816" cy="1376856"/>
          </a:xfrm>
          <a:prstGeom prst="rect">
            <a:avLst/>
          </a:prstGeom>
        </p:spPr>
      </p:pic>
    </p:spTree>
    <p:extLst>
      <p:ext uri="{BB962C8B-B14F-4D97-AF65-F5344CB8AC3E}">
        <p14:creationId xmlns:p14="http://schemas.microsoft.com/office/powerpoint/2010/main" val="83879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3250" y="528616"/>
            <a:ext cx="7886700" cy="1325563"/>
          </a:xfrm>
        </p:spPr>
        <p:txBody>
          <a:bodyPr>
            <a:normAutofit/>
          </a:bodyPr>
          <a:lstStyle/>
          <a:p>
            <a:r>
              <a:rPr lang="es-MX" sz="2800" b="1" dirty="0">
                <a:effectLst>
                  <a:outerShdw blurRad="38100" dist="38100" dir="2700000" algn="tl">
                    <a:srgbClr val="000000">
                      <a:alpha val="43137"/>
                    </a:srgbClr>
                  </a:outerShdw>
                </a:effectLst>
              </a:rPr>
              <a:t>Curso gratuito de computación básica para personas con discapacidad motriz</a:t>
            </a:r>
          </a:p>
        </p:txBody>
      </p:sp>
      <p:sp>
        <p:nvSpPr>
          <p:cNvPr id="5" name="Marcador de contenido 4"/>
          <p:cNvSpPr>
            <a:spLocks noGrp="1"/>
          </p:cNvSpPr>
          <p:nvPr>
            <p:ph idx="1"/>
          </p:nvPr>
        </p:nvSpPr>
        <p:spPr>
          <a:xfrm>
            <a:off x="4572000" y="1705971"/>
            <a:ext cx="4035425" cy="4650379"/>
          </a:xfrm>
        </p:spPr>
        <p:txBody>
          <a:bodyPr>
            <a:normAutofit fontScale="92500" lnSpcReduction="10000"/>
          </a:bodyPr>
          <a:lstStyle/>
          <a:p>
            <a:pPr marL="0" indent="0" algn="just">
              <a:buNone/>
            </a:pPr>
            <a:r>
              <a:rPr lang="es-MX" dirty="0" smtClean="0"/>
              <a:t>En </a:t>
            </a:r>
            <a:r>
              <a:rPr lang="es-MX" dirty="0"/>
              <a:t>Sinaloa existen 56 mil 151 personas con discapacidad motriz (INEGI 2010). CONALEP Sinaloa, el Sistema DIF Estatal y la Comisión Estatal de los Derechos Humanos, trabajamos en conjunto para ofrecer capacitación a quienes tienen una discapacidad motriz a ﬁn de que puedan acceder a un trabajo digno y, por ende, una mejor calidad de vida.</a:t>
            </a:r>
          </a:p>
        </p:txBody>
      </p:sp>
      <p:cxnSp>
        <p:nvCxnSpPr>
          <p:cNvPr id="9" name="Conector recto 8"/>
          <p:cNvCxnSpPr/>
          <p:nvPr/>
        </p:nvCxnSpPr>
        <p:spPr>
          <a:xfrm>
            <a:off x="485775" y="1629347"/>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5637"/>
          <a:stretch/>
        </p:blipFill>
        <p:spPr>
          <a:xfrm>
            <a:off x="501650" y="1841479"/>
            <a:ext cx="3768344" cy="4466844"/>
          </a:xfrm>
          <a:prstGeom prst="rect">
            <a:avLst/>
          </a:prstGeom>
        </p:spPr>
      </p:pic>
    </p:spTree>
    <p:extLst>
      <p:ext uri="{BB962C8B-B14F-4D97-AF65-F5344CB8AC3E}">
        <p14:creationId xmlns:p14="http://schemas.microsoft.com/office/powerpoint/2010/main" val="144704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1143000"/>
            <a:ext cx="7886700" cy="5476166"/>
          </a:xfrm>
        </p:spPr>
        <p:txBody>
          <a:bodyPr>
            <a:normAutofit fontScale="92500" lnSpcReduction="10000"/>
          </a:bodyPr>
          <a:lstStyle/>
          <a:p>
            <a:pPr marL="0" indent="0" algn="just">
              <a:buNone/>
            </a:pPr>
            <a:r>
              <a:rPr lang="es-MX" dirty="0"/>
              <a:t>Es por ello que nos dimos a la tarea de diseñar un </a:t>
            </a:r>
            <a:r>
              <a:rPr lang="es-MX" b="1" dirty="0" smtClean="0"/>
              <a:t>“CURSO </a:t>
            </a:r>
            <a:r>
              <a:rPr lang="es-MX" b="1" dirty="0"/>
              <a:t>GRATUITO DE COMPUTACIÓN BÁSICA PARA PERSONAS CON DISCAPACIDAD </a:t>
            </a:r>
            <a:r>
              <a:rPr lang="es-MX" b="1" dirty="0" smtClean="0"/>
              <a:t>MOTRIZ”</a:t>
            </a:r>
            <a:r>
              <a:rPr lang="es-MX" dirty="0" smtClean="0"/>
              <a:t>, </a:t>
            </a:r>
            <a:r>
              <a:rPr lang="es-MX" dirty="0"/>
              <a:t>al término del cual, la persona contará con los conocimientos básicos para </a:t>
            </a:r>
            <a:r>
              <a:rPr lang="es-MX" dirty="0" smtClean="0"/>
              <a:t>poder </a:t>
            </a:r>
            <a:r>
              <a:rPr lang="es-MX" dirty="0"/>
              <a:t>desarrollarse en el ámbito laboral en: Call Center, Promotoría en Línea, Sistemas de Monitoreo, Asistente, entre otros.</a:t>
            </a:r>
          </a:p>
          <a:p>
            <a:pPr marL="0" indent="0" algn="just">
              <a:buNone/>
            </a:pPr>
            <a:endParaRPr lang="es-MX" dirty="0"/>
          </a:p>
          <a:p>
            <a:pPr marL="0" indent="0" algn="just">
              <a:buNone/>
            </a:pPr>
            <a:r>
              <a:rPr lang="es-MX" dirty="0"/>
              <a:t>El curso tendrá una duración de 30 horas (dos horas diarias durante tres semanas) en las cuales se les capacitará de manera básica en uso y manejo de la computadora para: identiﬁcar componentes básicos, explorar el ambiente de Windows, además de aprender a manejar programas de Office e Internet como herramienta de comunicación.</a:t>
            </a:r>
          </a:p>
        </p:txBody>
      </p:sp>
    </p:spTree>
    <p:extLst>
      <p:ext uri="{BB962C8B-B14F-4D97-AF65-F5344CB8AC3E}">
        <p14:creationId xmlns:p14="http://schemas.microsoft.com/office/powerpoint/2010/main" val="3990662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889000"/>
            <a:ext cx="7886700" cy="5565066"/>
          </a:xfrm>
        </p:spPr>
        <p:txBody>
          <a:bodyPr>
            <a:normAutofit lnSpcReduction="10000"/>
          </a:bodyPr>
          <a:lstStyle/>
          <a:p>
            <a:pPr marL="0" indent="0" algn="just">
              <a:buNone/>
            </a:pPr>
            <a:r>
              <a:rPr lang="es-MX" dirty="0"/>
              <a:t>Actualmente estamos dándole seguimiento a un convenio de colaboración con la Asociación de Personas con Discapacidad </a:t>
            </a:r>
            <a:r>
              <a:rPr lang="es-MX" b="1" dirty="0"/>
              <a:t>“Paso Firme”</a:t>
            </a:r>
            <a:r>
              <a:rPr lang="es-MX" dirty="0"/>
              <a:t> de Los Mochis </a:t>
            </a:r>
            <a:r>
              <a:rPr lang="es-MX" dirty="0" smtClean="0"/>
              <a:t>IAP. Es </a:t>
            </a:r>
            <a:r>
              <a:rPr lang="es-MX" dirty="0"/>
              <a:t>una Institución de Asistencia Privada dedicada a la promoción de los derechos humanos, el desarrollo humano integral y la plena inclusión social de las personas con discapacidad de la región norte del Estado de Sinaloa. </a:t>
            </a:r>
            <a:endParaRPr lang="es-MX" dirty="0" smtClean="0"/>
          </a:p>
          <a:p>
            <a:pPr marL="0" indent="0" algn="just">
              <a:buNone/>
            </a:pPr>
            <a:endParaRPr lang="es-MX" dirty="0"/>
          </a:p>
          <a:p>
            <a:pPr marL="0" indent="0" algn="just">
              <a:buNone/>
            </a:pPr>
            <a:r>
              <a:rPr lang="es-MX" dirty="0" smtClean="0"/>
              <a:t>La institución está representada </a:t>
            </a:r>
            <a:r>
              <a:rPr lang="es-MX" dirty="0"/>
              <a:t>por a la señora Brenda </a:t>
            </a:r>
            <a:r>
              <a:rPr lang="es-MX" dirty="0" smtClean="0"/>
              <a:t>Elisa Látigo Ruiz, </a:t>
            </a:r>
            <a:r>
              <a:rPr lang="es-MX" dirty="0"/>
              <a:t>a quien este programa le ha parecido muy interesante, a tal grado que nos manifiesta que lo dará a conocer a nivel nacional, ya que Sinaloa es el primer estado en ofertar de manera gratuita un programa de este tipo.</a:t>
            </a:r>
          </a:p>
        </p:txBody>
      </p:sp>
    </p:spTree>
    <p:extLst>
      <p:ext uri="{BB962C8B-B14F-4D97-AF65-F5344CB8AC3E}">
        <p14:creationId xmlns:p14="http://schemas.microsoft.com/office/powerpoint/2010/main" val="2032721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38700" y="787400"/>
            <a:ext cx="4305300" cy="4000500"/>
          </a:xfrm>
        </p:spPr>
        <p:txBody>
          <a:bodyPr>
            <a:noAutofit/>
          </a:bodyPr>
          <a:lstStyle/>
          <a:p>
            <a:pPr algn="r"/>
            <a:r>
              <a:rPr lang="es-MX" sz="4200" b="1" dirty="0" smtClean="0">
                <a:ln w="0"/>
                <a:solidFill>
                  <a:schemeClr val="bg1"/>
                </a:solidFill>
                <a:effectLst>
                  <a:outerShdw blurRad="38100" dist="19050" dir="2700000" algn="tl" rotWithShape="0">
                    <a:schemeClr val="dk1">
                      <a:alpha val="40000"/>
                    </a:schemeClr>
                  </a:outerShdw>
                </a:effectLst>
              </a:rPr>
              <a:t/>
            </a:r>
            <a:br>
              <a:rPr lang="es-MX" sz="4200" b="1" dirty="0" smtClean="0">
                <a:ln w="0"/>
                <a:solidFill>
                  <a:schemeClr val="bg1"/>
                </a:solidFill>
                <a:effectLst>
                  <a:outerShdw blurRad="38100" dist="19050" dir="2700000" algn="tl" rotWithShape="0">
                    <a:schemeClr val="dk1">
                      <a:alpha val="40000"/>
                    </a:schemeClr>
                  </a:outerShdw>
                </a:effectLst>
              </a:rPr>
            </a:br>
            <a:r>
              <a:rPr lang="es-MX" sz="4400" b="1" dirty="0">
                <a:ln w="0"/>
                <a:solidFill>
                  <a:schemeClr val="accent5">
                    <a:lumMod val="50000"/>
                  </a:schemeClr>
                </a:solidFill>
                <a:effectLst>
                  <a:outerShdw blurRad="38100" dist="19050" dir="2700000" algn="tl" rotWithShape="0">
                    <a:schemeClr val="dk1">
                      <a:alpha val="40000"/>
                    </a:schemeClr>
                  </a:outerShdw>
                </a:effectLst>
              </a:rPr>
              <a:t>Convenio de colaboración con la Western New México </a:t>
            </a:r>
            <a:r>
              <a:rPr lang="es-MX" sz="4400" b="1" dirty="0" err="1">
                <a:ln w="0"/>
                <a:solidFill>
                  <a:schemeClr val="accent5">
                    <a:lumMod val="50000"/>
                  </a:schemeClr>
                </a:solidFill>
                <a:effectLst>
                  <a:outerShdw blurRad="38100" dist="19050" dir="2700000" algn="tl" rotWithShape="0">
                    <a:schemeClr val="dk1">
                      <a:alpha val="40000"/>
                    </a:schemeClr>
                  </a:outerShdw>
                </a:effectLst>
              </a:rPr>
              <a:t>University</a:t>
            </a:r>
            <a:endParaRPr lang="es-MX" sz="3200" b="1" dirty="0">
              <a:ln w="0"/>
              <a:solidFill>
                <a:schemeClr val="accent5">
                  <a:lumMod val="50000"/>
                </a:schemeClr>
              </a:solidFill>
              <a:effectLst>
                <a:outerShdw blurRad="38100" dist="19050" dir="2700000" algn="tl" rotWithShape="0">
                  <a:schemeClr val="dk1">
                    <a:alpha val="40000"/>
                  </a:schemeClr>
                </a:outerShdw>
              </a:effectLst>
            </a:endParaRPr>
          </a:p>
        </p:txBody>
      </p:sp>
      <p:sp>
        <p:nvSpPr>
          <p:cNvPr id="5" name="Marcador de texto 4"/>
          <p:cNvSpPr>
            <a:spLocks noGrp="1"/>
          </p:cNvSpPr>
          <p:nvPr>
            <p:ph type="body" idx="1"/>
          </p:nvPr>
        </p:nvSpPr>
        <p:spPr>
          <a:xfrm>
            <a:off x="3352800" y="584418"/>
            <a:ext cx="5791200" cy="1080810"/>
          </a:xfrm>
        </p:spPr>
        <p:txBody>
          <a:bodyPr>
            <a:noAutofit/>
          </a:bodyPr>
          <a:lstStyle/>
          <a:p>
            <a:pPr algn="r"/>
            <a:r>
              <a:rPr lang="es-MX" sz="4800" b="1" dirty="0">
                <a:effectLst>
                  <a:outerShdw blurRad="38100" dist="38100" dir="2700000" algn="tl">
                    <a:srgbClr val="000000">
                      <a:alpha val="43137"/>
                    </a:srgbClr>
                  </a:outerShdw>
                </a:effectLst>
              </a:rPr>
              <a:t>Temas relevantes a colaborar</a:t>
            </a:r>
          </a:p>
        </p:txBody>
      </p:sp>
      <p:pic>
        <p:nvPicPr>
          <p:cNvPr id="6" name="Imagen 5"/>
          <p:cNvPicPr>
            <a:picLocks noChangeAspect="1"/>
          </p:cNvPicPr>
          <p:nvPr/>
        </p:nvPicPr>
        <p:blipFill rotWithShape="1">
          <a:blip r:embed="rId2"/>
          <a:srcRect t="79467"/>
          <a:stretch/>
        </p:blipFill>
        <p:spPr>
          <a:xfrm>
            <a:off x="119101" y="5318234"/>
            <a:ext cx="8940816" cy="1376856"/>
          </a:xfrm>
          <a:prstGeom prst="rect">
            <a:avLst/>
          </a:prstGeom>
        </p:spPr>
      </p:pic>
    </p:spTree>
    <p:extLst>
      <p:ext uri="{BB962C8B-B14F-4D97-AF65-F5344CB8AC3E}">
        <p14:creationId xmlns:p14="http://schemas.microsoft.com/office/powerpoint/2010/main" val="2715002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787900" y="-381000"/>
            <a:ext cx="4305300" cy="4394200"/>
          </a:xfrm>
        </p:spPr>
        <p:txBody>
          <a:bodyPr>
            <a:noAutofit/>
          </a:bodyPr>
          <a:lstStyle/>
          <a:p>
            <a:pPr algn="r"/>
            <a:r>
              <a:rPr lang="es-MX" sz="4500" b="1" dirty="0">
                <a:ln w="0"/>
                <a:effectLst>
                  <a:outerShdw blurRad="38100" dist="19050" dir="2700000" algn="tl" rotWithShape="0">
                    <a:schemeClr val="dk1">
                      <a:alpha val="40000"/>
                    </a:schemeClr>
                  </a:outerShdw>
                </a:effectLst>
              </a:rPr>
              <a:t>Modelo </a:t>
            </a:r>
            <a:r>
              <a:rPr lang="es-MX" sz="4500" b="1" dirty="0" smtClean="0">
                <a:ln w="0"/>
                <a:effectLst>
                  <a:outerShdw blurRad="38100" dist="19050" dir="2700000" algn="tl" rotWithShape="0">
                    <a:schemeClr val="dk1">
                      <a:alpha val="40000"/>
                    </a:schemeClr>
                  </a:outerShdw>
                </a:effectLst>
              </a:rPr>
              <a:t>Mexicano </a:t>
            </a:r>
            <a:r>
              <a:rPr lang="es-MX" sz="4500" b="1" dirty="0">
                <a:ln w="0"/>
                <a:effectLst>
                  <a:outerShdw blurRad="38100" dist="19050" dir="2700000" algn="tl" rotWithShape="0">
                    <a:schemeClr val="dk1">
                      <a:alpha val="40000"/>
                    </a:schemeClr>
                  </a:outerShdw>
                </a:effectLst>
              </a:rPr>
              <a:t>de Formación </a:t>
            </a:r>
            <a:r>
              <a:rPr lang="es-MX" sz="4500" b="1" dirty="0" smtClean="0">
                <a:ln w="0"/>
                <a:effectLst>
                  <a:outerShdw blurRad="38100" dist="19050" dir="2700000" algn="tl" rotWithShape="0">
                    <a:schemeClr val="dk1">
                      <a:alpha val="40000"/>
                    </a:schemeClr>
                  </a:outerShdw>
                </a:effectLst>
              </a:rPr>
              <a:t>Dual -MMFD</a:t>
            </a:r>
            <a:endParaRPr lang="es-MX" sz="4500" b="1" dirty="0">
              <a:ln w="0"/>
              <a:effectLst>
                <a:outerShdw blurRad="38100" dist="19050" dir="2700000" algn="tl" rotWithShape="0">
                  <a:schemeClr val="dk1">
                    <a:alpha val="40000"/>
                  </a:schemeClr>
                </a:outerShdw>
              </a:effectLst>
            </a:endParaRPr>
          </a:p>
        </p:txBody>
      </p:sp>
      <p:sp>
        <p:nvSpPr>
          <p:cNvPr id="5" name="Marcador de texto 4"/>
          <p:cNvSpPr>
            <a:spLocks noGrp="1"/>
          </p:cNvSpPr>
          <p:nvPr>
            <p:ph type="body" idx="1"/>
          </p:nvPr>
        </p:nvSpPr>
        <p:spPr>
          <a:xfrm>
            <a:off x="3352800" y="419100"/>
            <a:ext cx="5791200" cy="1080810"/>
          </a:xfrm>
        </p:spPr>
        <p:txBody>
          <a:bodyPr>
            <a:noAutofit/>
          </a:bodyPr>
          <a:lstStyle/>
          <a:p>
            <a:pPr algn="r"/>
            <a:r>
              <a:rPr lang="es-MX" sz="5000" b="1" dirty="0" smtClean="0">
                <a:effectLst>
                  <a:outerShdw blurRad="38100" dist="38100" dir="2700000" algn="tl">
                    <a:srgbClr val="000000">
                      <a:alpha val="43137"/>
                    </a:srgbClr>
                  </a:outerShdw>
                </a:effectLst>
              </a:rPr>
              <a:t>Experiencia exitosa</a:t>
            </a:r>
            <a:endParaRPr lang="es-MX" sz="5000" b="1" dirty="0">
              <a:effectLst>
                <a:outerShdw blurRad="38100" dist="38100" dir="2700000" algn="tl">
                  <a:srgbClr val="000000">
                    <a:alpha val="43137"/>
                  </a:srgbClr>
                </a:outerShdw>
              </a:effectLst>
            </a:endParaRPr>
          </a:p>
        </p:txBody>
      </p:sp>
      <p:pic>
        <p:nvPicPr>
          <p:cNvPr id="6" name="Imagen 5"/>
          <p:cNvPicPr>
            <a:picLocks noChangeAspect="1"/>
          </p:cNvPicPr>
          <p:nvPr/>
        </p:nvPicPr>
        <p:blipFill rotWithShape="1">
          <a:blip r:embed="rId2"/>
          <a:srcRect t="60267"/>
          <a:stretch/>
        </p:blipFill>
        <p:spPr>
          <a:xfrm>
            <a:off x="651640" y="4267201"/>
            <a:ext cx="8113987" cy="2417922"/>
          </a:xfrm>
          <a:prstGeom prst="rect">
            <a:avLst/>
          </a:prstGeom>
        </p:spPr>
      </p:pic>
    </p:spTree>
    <p:extLst>
      <p:ext uri="{BB962C8B-B14F-4D97-AF65-F5344CB8AC3E}">
        <p14:creationId xmlns:p14="http://schemas.microsoft.com/office/powerpoint/2010/main" val="3916913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460376"/>
            <a:ext cx="7886700" cy="1325563"/>
          </a:xfrm>
        </p:spPr>
        <p:txBody>
          <a:bodyPr>
            <a:normAutofit/>
          </a:bodyPr>
          <a:lstStyle/>
          <a:p>
            <a:r>
              <a:rPr lang="es-MX" sz="3600" b="1" dirty="0">
                <a:effectLst>
                  <a:outerShdw blurRad="38100" dist="38100" dir="2700000" algn="tl">
                    <a:srgbClr val="000000">
                      <a:alpha val="43137"/>
                    </a:srgbClr>
                  </a:outerShdw>
                </a:effectLst>
              </a:rPr>
              <a:t>Convenio de colaboración </a:t>
            </a:r>
          </a:p>
        </p:txBody>
      </p:sp>
      <p:sp>
        <p:nvSpPr>
          <p:cNvPr id="5" name="Marcador de contenido 4"/>
          <p:cNvSpPr>
            <a:spLocks noGrp="1"/>
          </p:cNvSpPr>
          <p:nvPr>
            <p:ph idx="1"/>
          </p:nvPr>
        </p:nvSpPr>
        <p:spPr>
          <a:xfrm>
            <a:off x="628650" y="1624084"/>
            <a:ext cx="7886700" cy="4913194"/>
          </a:xfrm>
        </p:spPr>
        <p:txBody>
          <a:bodyPr>
            <a:normAutofit fontScale="77500" lnSpcReduction="20000"/>
          </a:bodyPr>
          <a:lstStyle/>
          <a:p>
            <a:pPr marL="0" indent="0" algn="just">
              <a:buNone/>
            </a:pPr>
            <a:r>
              <a:rPr lang="es-MX" dirty="0"/>
              <a:t>En CONALEP Sinaloa, buscando ofertar mayores y mejores oportunidades a nuestros docentes, alumnos y personal directivo, actualmente estamos dándole seguimiento a la firma de un convenio de colaboración con la </a:t>
            </a:r>
            <a:r>
              <a:rPr lang="es-MX" b="1" dirty="0"/>
              <a:t>Western New México University “WNMU”</a:t>
            </a:r>
            <a:r>
              <a:rPr lang="es-MX" dirty="0"/>
              <a:t>, cuyo objeto es promover la colaboración entre las dos instituciones, buscando el acercamiento y la cooperación entre los miembros de sus departamentos, institutos y centros de investigación, de donde se originarán:</a:t>
            </a:r>
          </a:p>
          <a:p>
            <a:pPr lvl="0"/>
            <a:r>
              <a:rPr lang="es-MX" dirty="0"/>
              <a:t>Intercambios de profesores y estudiantes para estudio e investigación.</a:t>
            </a:r>
          </a:p>
          <a:p>
            <a:pPr lvl="0"/>
            <a:r>
              <a:rPr lang="es-MX" dirty="0"/>
              <a:t>Investigaciones y publicaciones conjuntas.</a:t>
            </a:r>
          </a:p>
          <a:p>
            <a:pPr lvl="0"/>
            <a:r>
              <a:rPr lang="es-MX" dirty="0"/>
              <a:t>Intercambios de académicos para la participación de conferencias, coloquios, simposios e intercambios y experiencias.</a:t>
            </a:r>
          </a:p>
          <a:p>
            <a:pPr lvl="0"/>
            <a:r>
              <a:rPr lang="es-MX" dirty="0"/>
              <a:t>Intercambios de información en las áreas de interés común de las instituciones.</a:t>
            </a:r>
          </a:p>
        </p:txBody>
      </p:sp>
      <p:cxnSp>
        <p:nvCxnSpPr>
          <p:cNvPr id="9" name="Conector recto 8"/>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757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963684"/>
            <a:ext cx="7886700" cy="4913194"/>
          </a:xfrm>
        </p:spPr>
        <p:txBody>
          <a:bodyPr>
            <a:normAutofit/>
          </a:bodyPr>
          <a:lstStyle/>
          <a:p>
            <a:pPr marL="0" indent="0" algn="just">
              <a:buNone/>
            </a:pPr>
            <a:r>
              <a:rPr lang="es-MX" dirty="0"/>
              <a:t>Para el desarrollo de las actividades conjuntas, las instituciones elaborarán un programa específico de colaboración para cada caso concreto, a efecto de delimitar el alcance los compromisos que tendrá </a:t>
            </a:r>
            <a:r>
              <a:rPr lang="es-MX" dirty="0" smtClean="0"/>
              <a:t>cada </a:t>
            </a:r>
            <a:r>
              <a:rPr lang="es-MX" dirty="0"/>
              <a:t>una de ellas.</a:t>
            </a:r>
          </a:p>
        </p:txBody>
      </p:sp>
      <p:pic>
        <p:nvPicPr>
          <p:cNvPr id="1026" name="Picture 2" descr="Resultado de imagen para Western New MÃ©xico University âWNMU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1583"/>
            <a:ext cx="7788288" cy="2761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uadroTexto 1"/>
          <p:cNvSpPr txBox="1"/>
          <p:nvPr/>
        </p:nvSpPr>
        <p:spPr>
          <a:xfrm>
            <a:off x="628650" y="5987616"/>
            <a:ext cx="7912800" cy="369332"/>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p:spPr>
        <p:txBody>
          <a:bodyPr wrap="square" rtlCol="0">
            <a:spAutoFit/>
          </a:bodyPr>
          <a:lstStyle/>
          <a:p>
            <a:r>
              <a:rPr lang="es-MX" b="1" dirty="0" smtClean="0"/>
              <a:t>Panorámica de la Western </a:t>
            </a:r>
            <a:r>
              <a:rPr lang="es-MX" b="1" dirty="0"/>
              <a:t>New México </a:t>
            </a:r>
            <a:r>
              <a:rPr lang="es-MX" b="1" dirty="0" err="1"/>
              <a:t>University</a:t>
            </a:r>
            <a:r>
              <a:rPr lang="es-MX" b="1" dirty="0"/>
              <a:t> “WNMU”</a:t>
            </a:r>
            <a:endParaRPr lang="es-MX" dirty="0"/>
          </a:p>
        </p:txBody>
      </p:sp>
    </p:spTree>
    <p:extLst>
      <p:ext uri="{BB962C8B-B14F-4D97-AF65-F5344CB8AC3E}">
        <p14:creationId xmlns:p14="http://schemas.microsoft.com/office/powerpoint/2010/main" val="1661752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312692" y="-171167"/>
            <a:ext cx="4779560" cy="3240396"/>
          </a:xfrm>
        </p:spPr>
        <p:txBody>
          <a:bodyPr>
            <a:noAutofit/>
          </a:bodyPr>
          <a:lstStyle/>
          <a:p>
            <a:pPr algn="r"/>
            <a:r>
              <a:rPr lang="es-MX" sz="4800" b="1" dirty="0" smtClean="0">
                <a:ln w="0"/>
                <a:solidFill>
                  <a:schemeClr val="accent5">
                    <a:lumMod val="50000"/>
                  </a:schemeClr>
                </a:solidFill>
                <a:effectLst>
                  <a:outerShdw blurRad="38100" dist="19050" dir="2700000" algn="tl" rotWithShape="0">
                    <a:schemeClr val="dk1">
                      <a:alpha val="40000"/>
                    </a:schemeClr>
                  </a:outerShdw>
                </a:effectLst>
              </a:rPr>
              <a:t>Problemática en CONALEP </a:t>
            </a:r>
            <a:r>
              <a:rPr lang="es-MX" sz="4800" b="1" dirty="0">
                <a:ln w="0"/>
                <a:solidFill>
                  <a:schemeClr val="accent5">
                    <a:lumMod val="50000"/>
                  </a:schemeClr>
                </a:solidFill>
                <a:effectLst>
                  <a:outerShdw blurRad="38100" dist="19050" dir="2700000" algn="tl" rotWithShape="0">
                    <a:schemeClr val="dk1">
                      <a:alpha val="40000"/>
                    </a:schemeClr>
                  </a:outerShdw>
                </a:effectLst>
              </a:rPr>
              <a:t>S</a:t>
            </a:r>
            <a:r>
              <a:rPr lang="es-MX" sz="4800" b="1" dirty="0" smtClean="0">
                <a:ln w="0"/>
                <a:solidFill>
                  <a:schemeClr val="accent5">
                    <a:lumMod val="50000"/>
                  </a:schemeClr>
                </a:solidFill>
                <a:effectLst>
                  <a:outerShdw blurRad="38100" dist="19050" dir="2700000" algn="tl" rotWithShape="0">
                    <a:schemeClr val="dk1">
                      <a:alpha val="40000"/>
                    </a:schemeClr>
                  </a:outerShdw>
                </a:effectLst>
              </a:rPr>
              <a:t>inaloa</a:t>
            </a:r>
            <a:endParaRPr lang="es-MX" sz="4800" b="1" dirty="0">
              <a:ln w="0"/>
              <a:solidFill>
                <a:schemeClr val="accent5">
                  <a:lumMod val="50000"/>
                </a:schemeClr>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rotWithShape="1">
          <a:blip r:embed="rId2"/>
          <a:srcRect t="79467"/>
          <a:stretch/>
        </p:blipFill>
        <p:spPr>
          <a:xfrm>
            <a:off x="119101" y="5318234"/>
            <a:ext cx="8940816" cy="1376856"/>
          </a:xfrm>
          <a:prstGeom prst="rect">
            <a:avLst/>
          </a:prstGeom>
        </p:spPr>
      </p:pic>
    </p:spTree>
    <p:extLst>
      <p:ext uri="{BB962C8B-B14F-4D97-AF65-F5344CB8AC3E}">
        <p14:creationId xmlns:p14="http://schemas.microsoft.com/office/powerpoint/2010/main" val="266981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460376"/>
            <a:ext cx="7886700" cy="1325563"/>
          </a:xfrm>
        </p:spPr>
        <p:txBody>
          <a:bodyPr>
            <a:normAutofit/>
          </a:bodyPr>
          <a:lstStyle/>
          <a:p>
            <a:r>
              <a:rPr lang="es-MX" sz="3600" b="1" dirty="0">
                <a:effectLst>
                  <a:outerShdw blurRad="38100" dist="38100" dir="2700000" algn="tl">
                    <a:srgbClr val="000000">
                      <a:alpha val="43137"/>
                    </a:srgbClr>
                  </a:outerShdw>
                </a:effectLst>
              </a:rPr>
              <a:t>Problemática en CONALEP Sinaloa</a:t>
            </a:r>
          </a:p>
        </p:txBody>
      </p:sp>
      <p:sp>
        <p:nvSpPr>
          <p:cNvPr id="5" name="Marcador de contenido 4"/>
          <p:cNvSpPr>
            <a:spLocks noGrp="1"/>
          </p:cNvSpPr>
          <p:nvPr>
            <p:ph idx="1"/>
          </p:nvPr>
        </p:nvSpPr>
        <p:spPr>
          <a:xfrm>
            <a:off x="628650" y="1624084"/>
            <a:ext cx="7886700" cy="4913194"/>
          </a:xfrm>
        </p:spPr>
        <p:txBody>
          <a:bodyPr>
            <a:normAutofit/>
          </a:bodyPr>
          <a:lstStyle/>
          <a:p>
            <a:pPr marL="0" indent="0" algn="just">
              <a:buNone/>
            </a:pPr>
            <a:r>
              <a:rPr lang="es-MX" dirty="0"/>
              <a:t>Derivado de la firma del Convenio de Coordinación para la Federalización de los Servicios de Educación Profesional Técnica llevado a cabo en el año de 1998, en el cual no se contempla el ramo de equipamiento para los diversos planteles con que cuenta </a:t>
            </a:r>
            <a:r>
              <a:rPr lang="es-MX" dirty="0" smtClean="0"/>
              <a:t>CONALEP Sinaloa, siendo esto una parte fundamental de la problemática que padecemos. Desde </a:t>
            </a:r>
            <a:r>
              <a:rPr lang="es-MX" dirty="0"/>
              <a:t>esa fecha, únicamente se han recibido apoyos por parte de los programas federales: Fondos de inversión, </a:t>
            </a:r>
            <a:r>
              <a:rPr lang="es-MX" dirty="0" smtClean="0"/>
              <a:t>de Oficinas </a:t>
            </a:r>
            <a:r>
              <a:rPr lang="es-MX" dirty="0"/>
              <a:t>N</a:t>
            </a:r>
            <a:r>
              <a:rPr lang="es-MX" dirty="0" smtClean="0"/>
              <a:t>acionales </a:t>
            </a:r>
            <a:r>
              <a:rPr lang="es-MX" dirty="0"/>
              <a:t>e ingresos </a:t>
            </a:r>
            <a:r>
              <a:rPr lang="es-MX" dirty="0" smtClean="0"/>
              <a:t>propios. </a:t>
            </a:r>
            <a:endParaRPr lang="es-MX" dirty="0"/>
          </a:p>
        </p:txBody>
      </p:sp>
      <p:cxnSp>
        <p:nvCxnSpPr>
          <p:cNvPr id="9" name="Conector recto 8"/>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950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952501"/>
            <a:ext cx="7886700" cy="2476500"/>
          </a:xfrm>
        </p:spPr>
        <p:txBody>
          <a:bodyPr>
            <a:normAutofit fontScale="92500" lnSpcReduction="10000"/>
          </a:bodyPr>
          <a:lstStyle/>
          <a:p>
            <a:pPr marL="0" indent="0" algn="just">
              <a:buNone/>
            </a:pPr>
            <a:r>
              <a:rPr lang="es-MX" dirty="0"/>
              <a:t>No obstante, los multicitados apoyos han sido insuficientes, por lo </a:t>
            </a:r>
            <a:r>
              <a:rPr lang="es-MX" dirty="0" smtClean="0"/>
              <a:t>cual, </a:t>
            </a:r>
            <a:r>
              <a:rPr lang="es-MX" dirty="0"/>
              <a:t>actualmente los talleres y laboratorios se encuentran operando por arriba del 50% de obsolescencia. Lo que nos genera que los objetivos especificados en los planes y programas de estudio no se cumplan al 100% y nuestros alumnos se vean afectados en su formación.</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7084" t="40046" b="-1"/>
          <a:stretch/>
        </p:blipFill>
        <p:spPr>
          <a:xfrm>
            <a:off x="1385887" y="3352799"/>
            <a:ext cx="6372225" cy="3083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1329071" y="6136477"/>
            <a:ext cx="6507123" cy="369332"/>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p:spPr>
        <p:txBody>
          <a:bodyPr wrap="square" rtlCol="0">
            <a:spAutoFit/>
          </a:bodyPr>
          <a:lstStyle/>
          <a:p>
            <a:r>
              <a:rPr lang="es-MX" b="1" dirty="0" smtClean="0"/>
              <a:t>Centro de cómputo del plantel Mocorito</a:t>
            </a:r>
            <a:endParaRPr lang="es-MX" dirty="0"/>
          </a:p>
        </p:txBody>
      </p:sp>
    </p:spTree>
    <p:extLst>
      <p:ext uri="{BB962C8B-B14F-4D97-AF65-F5344CB8AC3E}">
        <p14:creationId xmlns:p14="http://schemas.microsoft.com/office/powerpoint/2010/main" val="3313174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1281184"/>
            <a:ext cx="7886700" cy="4913194"/>
          </a:xfrm>
        </p:spPr>
        <p:txBody>
          <a:bodyPr>
            <a:normAutofit/>
          </a:bodyPr>
          <a:lstStyle/>
          <a:p>
            <a:pPr marL="0" indent="0" algn="just">
              <a:buNone/>
            </a:pPr>
            <a:r>
              <a:rPr lang="es-MX" dirty="0"/>
              <a:t>Asimismo, derivado de la modificación al artículo 3ro. </a:t>
            </a:r>
            <a:r>
              <a:rPr lang="es-MX" dirty="0" smtClean="0"/>
              <a:t>Constitucional, </a:t>
            </a:r>
            <a:r>
              <a:rPr lang="es-MX" dirty="0"/>
              <a:t>que elevó la gratuidad de la educación al </a:t>
            </a:r>
            <a:r>
              <a:rPr lang="es-MX" dirty="0" smtClean="0"/>
              <a:t>Nivel </a:t>
            </a:r>
            <a:r>
              <a:rPr lang="es-MX" dirty="0"/>
              <a:t>M</a:t>
            </a:r>
            <a:r>
              <a:rPr lang="es-MX" dirty="0" smtClean="0"/>
              <a:t>edio </a:t>
            </a:r>
            <a:r>
              <a:rPr lang="es-MX" dirty="0"/>
              <a:t>S</a:t>
            </a:r>
            <a:r>
              <a:rPr lang="es-MX" dirty="0" smtClean="0"/>
              <a:t>uperior</a:t>
            </a:r>
            <a:r>
              <a:rPr lang="es-MX" dirty="0"/>
              <a:t>, </a:t>
            </a:r>
            <a:r>
              <a:rPr lang="es-MX" dirty="0" smtClean="0"/>
              <a:t>se observa </a:t>
            </a:r>
            <a:r>
              <a:rPr lang="es-MX" dirty="0"/>
              <a:t>una tendencia a la baja en la captación de ingresos propios, reduciendo con ello la capacidad del Colegio para sufragar gastos de </a:t>
            </a:r>
            <a:r>
              <a:rPr lang="es-MX" dirty="0" smtClean="0"/>
              <a:t>mantenimiento, </a:t>
            </a:r>
            <a:r>
              <a:rPr lang="es-MX" dirty="0"/>
              <a:t>de infraestructura, compra de </a:t>
            </a:r>
            <a:r>
              <a:rPr lang="es-MX" dirty="0" smtClean="0"/>
              <a:t>equipamiento </a:t>
            </a:r>
            <a:r>
              <a:rPr lang="es-MX" dirty="0"/>
              <a:t>y gastos de operación en </a:t>
            </a:r>
            <a:r>
              <a:rPr lang="es-MX" dirty="0" smtClean="0"/>
              <a:t>general; </a:t>
            </a:r>
            <a:r>
              <a:rPr lang="es-MX" dirty="0"/>
              <a:t>por lo que se solicita que se realicen las gestiones conducentes para que se amplíe el presupuesto federal en lo correspondiente a los capítulos 3000-Servicios Generales y 5000-Equipamiento.</a:t>
            </a:r>
          </a:p>
        </p:txBody>
      </p:sp>
    </p:spTree>
    <p:extLst>
      <p:ext uri="{BB962C8B-B14F-4D97-AF65-F5344CB8AC3E}">
        <p14:creationId xmlns:p14="http://schemas.microsoft.com/office/powerpoint/2010/main" val="3492142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972403"/>
            <a:ext cx="7886700" cy="3358965"/>
          </a:xfrm>
        </p:spPr>
        <p:txBody>
          <a:bodyPr>
            <a:normAutofit/>
          </a:bodyPr>
          <a:lstStyle/>
          <a:p>
            <a:pPr marL="0" indent="0" algn="just">
              <a:buNone/>
            </a:pPr>
            <a:r>
              <a:rPr lang="es-MX" sz="2600" dirty="0"/>
              <a:t>En cuestión de infraestructura presentamos deficiencias importantes en 3 planteles de reciente </a:t>
            </a:r>
            <a:r>
              <a:rPr lang="es-MX" sz="2600" dirty="0" smtClean="0"/>
              <a:t>creación, </a:t>
            </a:r>
            <a:r>
              <a:rPr lang="es-MX" sz="2600" dirty="0"/>
              <a:t>construidos parcialmente con recursos de fondo federal, lo que conlleva a utilizar espacios destinados a laboratorios como aulas provisionales, </a:t>
            </a:r>
            <a:r>
              <a:rPr lang="es-MX" sz="2600" dirty="0" smtClean="0"/>
              <a:t>asimismo, </a:t>
            </a:r>
            <a:r>
              <a:rPr lang="es-MX" sz="2600" dirty="0"/>
              <a:t>al contar con menor capacidad </a:t>
            </a:r>
            <a:r>
              <a:rPr lang="es-MX" sz="2600" dirty="0" smtClean="0"/>
              <a:t>instalada, </a:t>
            </a:r>
            <a:r>
              <a:rPr lang="es-MX" sz="2600" dirty="0"/>
              <a:t>no nos permite atender la demanda de jóvenes de nuevo ingreso que ven en </a:t>
            </a:r>
            <a:r>
              <a:rPr lang="es-MX" sz="2600" dirty="0" smtClean="0"/>
              <a:t>CONALEP </a:t>
            </a:r>
            <a:r>
              <a:rPr lang="es-MX" sz="2600" dirty="0"/>
              <a:t>la mejor opción.</a:t>
            </a:r>
          </a:p>
          <a:p>
            <a:pPr marL="0" indent="0" algn="just">
              <a:buNone/>
            </a:pPr>
            <a:endParaRPr lang="es-MX" sz="2600" dirty="0"/>
          </a:p>
          <a:p>
            <a:pPr marL="0" indent="0" algn="just">
              <a:buNone/>
            </a:pPr>
            <a:endParaRPr lang="es-MX" sz="2600" dirty="0"/>
          </a:p>
          <a:p>
            <a:pPr marL="0" indent="0" algn="just">
              <a:buNone/>
            </a:pPr>
            <a:endParaRPr lang="es-MX" sz="2600"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6242" b="43508"/>
          <a:stretch/>
        </p:blipFill>
        <p:spPr>
          <a:xfrm>
            <a:off x="1130967" y="3923414"/>
            <a:ext cx="6890086" cy="2488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1088435" y="6136477"/>
            <a:ext cx="7024205" cy="369332"/>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p:spPr>
        <p:txBody>
          <a:bodyPr wrap="square" rtlCol="0">
            <a:spAutoFit/>
          </a:bodyPr>
          <a:lstStyle/>
          <a:p>
            <a:r>
              <a:rPr lang="es-MX" b="1" dirty="0" smtClean="0"/>
              <a:t>Edificio sin concluir de plantel Culiacán III</a:t>
            </a:r>
            <a:endParaRPr lang="es-MX" dirty="0"/>
          </a:p>
        </p:txBody>
      </p:sp>
    </p:spTree>
    <p:extLst>
      <p:ext uri="{BB962C8B-B14F-4D97-AF65-F5344CB8AC3E}">
        <p14:creationId xmlns:p14="http://schemas.microsoft.com/office/powerpoint/2010/main" val="396535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1571625"/>
            <a:ext cx="7886700" cy="4351338"/>
          </a:xfrm>
        </p:spPr>
        <p:txBody>
          <a:bodyPr/>
          <a:lstStyle/>
          <a:p>
            <a:pPr marL="0" indent="0" algn="just">
              <a:buNone/>
            </a:pPr>
            <a:r>
              <a:rPr lang="es-MX" dirty="0" smtClean="0"/>
              <a:t>En el CONALEP Sinaloa, implantamos este modelo a partir del año 2013 en la zona centro del estado, con dos planteles y 19 estudiantes de las carreras de PTB en Administración, Informática y Electromecánica Industrial, ubicados en 5 empresas.</a:t>
            </a:r>
          </a:p>
          <a:p>
            <a:pPr marL="0" indent="0" algn="just">
              <a:buNone/>
            </a:pPr>
            <a:endParaRPr lang="es-MX" dirty="0"/>
          </a:p>
          <a:p>
            <a:pPr marL="0" indent="0" algn="just">
              <a:buNone/>
            </a:pPr>
            <a:endParaRPr lang="es-MX" dirty="0"/>
          </a:p>
        </p:txBody>
      </p:sp>
      <p:sp>
        <p:nvSpPr>
          <p:cNvPr id="6" name="Título 3"/>
          <p:cNvSpPr>
            <a:spLocks noGrp="1"/>
          </p:cNvSpPr>
          <p:nvPr>
            <p:ph type="title"/>
          </p:nvPr>
        </p:nvSpPr>
        <p:spPr>
          <a:xfrm>
            <a:off x="628650" y="460376"/>
            <a:ext cx="7886700" cy="1325563"/>
          </a:xfrm>
        </p:spPr>
        <p:txBody>
          <a:bodyPr>
            <a:normAutofit/>
          </a:bodyPr>
          <a:lstStyle/>
          <a:p>
            <a:r>
              <a:rPr lang="es-MX" sz="3200" b="1" dirty="0" smtClean="0">
                <a:effectLst>
                  <a:outerShdw blurRad="38100" dist="38100" dir="2700000" algn="tl">
                    <a:srgbClr val="000000">
                      <a:alpha val="43137"/>
                    </a:srgbClr>
                  </a:outerShdw>
                </a:effectLst>
              </a:rPr>
              <a:t>Modelo Mexicano de Formación Dual</a:t>
            </a:r>
            <a:endParaRPr lang="es-MX" sz="3200" b="1" dirty="0">
              <a:effectLst>
                <a:outerShdw blurRad="38100" dist="38100" dir="2700000" algn="tl">
                  <a:srgbClr val="000000">
                    <a:alpha val="43137"/>
                  </a:srgbClr>
                </a:outerShdw>
              </a:effectLst>
            </a:endParaRPr>
          </a:p>
        </p:txBody>
      </p:sp>
      <p:cxnSp>
        <p:nvCxnSpPr>
          <p:cNvPr id="7" name="Conector recto 6"/>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pic>
        <p:nvPicPr>
          <p:cNvPr id="8" name="Imagen 7" descr="C:\Users\ADMIN\Pictures\1.2015-2016\Firma de convenios MMFD\2015-09-21 11.37.08.jpg"/>
          <p:cNvPicPr/>
          <p:nvPr/>
        </p:nvPicPr>
        <p:blipFill rotWithShape="1">
          <a:blip r:embed="rId2" cstate="print">
            <a:extLst>
              <a:ext uri="{28A0092B-C50C-407E-A947-70E740481C1C}">
                <a14:useLocalDpi xmlns:a14="http://schemas.microsoft.com/office/drawing/2010/main" val="0"/>
              </a:ext>
            </a:extLst>
          </a:blip>
          <a:srcRect t="33046"/>
          <a:stretch/>
        </p:blipFill>
        <p:spPr bwMode="auto">
          <a:xfrm>
            <a:off x="1625600" y="3569826"/>
            <a:ext cx="5846762" cy="278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p:cNvSpPr txBox="1"/>
          <p:nvPr/>
        </p:nvSpPr>
        <p:spPr>
          <a:xfrm>
            <a:off x="1541720" y="6125844"/>
            <a:ext cx="6018029" cy="369332"/>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p:spPr>
        <p:txBody>
          <a:bodyPr wrap="square" rtlCol="0">
            <a:spAutoFit/>
          </a:bodyPr>
          <a:lstStyle/>
          <a:p>
            <a:r>
              <a:rPr lang="es-MX" b="1" dirty="0" smtClean="0"/>
              <a:t>Firma de convenios del MMMFD</a:t>
            </a:r>
            <a:endParaRPr lang="es-MX" dirty="0"/>
          </a:p>
        </p:txBody>
      </p:sp>
    </p:spTree>
    <p:extLst>
      <p:ext uri="{BB962C8B-B14F-4D97-AF65-F5344CB8AC3E}">
        <p14:creationId xmlns:p14="http://schemas.microsoft.com/office/powerpoint/2010/main" val="141769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28650" y="1687909"/>
            <a:ext cx="7886700" cy="4409679"/>
          </a:xfrm>
        </p:spPr>
        <p:txBody>
          <a:bodyPr>
            <a:normAutofit lnSpcReduction="10000"/>
          </a:bodyPr>
          <a:lstStyle/>
          <a:p>
            <a:pPr marL="0" indent="0" algn="just">
              <a:buNone/>
            </a:pPr>
            <a:endParaRPr lang="es-MX" dirty="0" smtClean="0"/>
          </a:p>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endParaRPr lang="es-MX" dirty="0"/>
          </a:p>
          <a:p>
            <a:pPr marL="0" indent="0" algn="just">
              <a:buNone/>
            </a:pPr>
            <a:r>
              <a:rPr lang="es-MX" dirty="0" smtClean="0"/>
              <a:t>Actualmente </a:t>
            </a:r>
            <a:r>
              <a:rPr lang="es-MX" dirty="0"/>
              <a:t>nos encontramos trabajando con la Quinta Etapa, que está integrada por 26 alumnos.</a:t>
            </a:r>
          </a:p>
          <a:p>
            <a:pPr marL="0" indent="0" algn="just">
              <a:buNone/>
            </a:pPr>
            <a:endParaRPr lang="es-MX" dirty="0"/>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l="24401" r="25021"/>
          <a:stretch/>
        </p:blipFill>
        <p:spPr bwMode="auto">
          <a:xfrm>
            <a:off x="1881187" y="2416175"/>
            <a:ext cx="5333999" cy="2714029"/>
          </a:xfrm>
          <a:prstGeom prst="rect">
            <a:avLst/>
          </a:prstGeom>
          <a:noFill/>
          <a:ln>
            <a:noFill/>
          </a:ln>
        </p:spPr>
      </p:pic>
      <p:sp>
        <p:nvSpPr>
          <p:cNvPr id="7" name="Título 3"/>
          <p:cNvSpPr>
            <a:spLocks noGrp="1"/>
          </p:cNvSpPr>
          <p:nvPr>
            <p:ph type="title"/>
          </p:nvPr>
        </p:nvSpPr>
        <p:spPr>
          <a:xfrm>
            <a:off x="628650" y="766364"/>
            <a:ext cx="7886700" cy="1325563"/>
          </a:xfrm>
        </p:spPr>
        <p:txBody>
          <a:bodyPr>
            <a:normAutofit/>
          </a:bodyPr>
          <a:lstStyle/>
          <a:p>
            <a:r>
              <a:rPr lang="es-MX" sz="3200" b="1" dirty="0">
                <a:effectLst>
                  <a:outerShdw blurRad="38100" dist="38100" dir="2700000" algn="tl">
                    <a:srgbClr val="000000">
                      <a:alpha val="43137"/>
                    </a:srgbClr>
                  </a:outerShdw>
                </a:effectLst>
              </a:rPr>
              <a:t>Egresados de las Etapas del MMFD en CONALEP Sinaloa:</a:t>
            </a:r>
          </a:p>
        </p:txBody>
      </p:sp>
      <p:cxnSp>
        <p:nvCxnSpPr>
          <p:cNvPr id="8" name="Conector recto 7"/>
          <p:cNvCxnSpPr/>
          <p:nvPr/>
        </p:nvCxnSpPr>
        <p:spPr>
          <a:xfrm>
            <a:off x="485775" y="20097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94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04837" y="2511425"/>
            <a:ext cx="7886700" cy="3659981"/>
          </a:xfrm>
        </p:spPr>
        <p:txBody>
          <a:bodyPr>
            <a:normAutofit lnSpcReduction="10000"/>
          </a:bodyPr>
          <a:lstStyle/>
          <a:p>
            <a:pPr marL="0" indent="0" algn="just">
              <a:buNone/>
            </a:pPr>
            <a:r>
              <a:rPr lang="es-MX" dirty="0" smtClean="0"/>
              <a:t>Debido a la aceptación y los excelentes resultados que ha tenido el Modelo Mexicano de Formación Dual, tanto de los alumnos como de las empresas, en el año 2017 se tomó la decisión de impulsar su aplicación en la zona norte y sur del Estado; por lo cual se capacitaron los planteles Mochis I, Mochis II, Guasave, Mazatlán I, Mazatlán II, El Rosario y Escuinapa. Por lo que se han tenido reuniones con COPARMEX Mochis, COPARMEX Mazatlán y CANACO Culiacán.</a:t>
            </a:r>
            <a:endParaRPr lang="es-MX" dirty="0"/>
          </a:p>
        </p:txBody>
      </p:sp>
      <p:cxnSp>
        <p:nvCxnSpPr>
          <p:cNvPr id="7" name="Conector recto 6"/>
          <p:cNvCxnSpPr/>
          <p:nvPr/>
        </p:nvCxnSpPr>
        <p:spPr>
          <a:xfrm>
            <a:off x="485775" y="20224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sp>
        <p:nvSpPr>
          <p:cNvPr id="3" name="Título 2"/>
          <p:cNvSpPr>
            <a:spLocks noGrp="1"/>
          </p:cNvSpPr>
          <p:nvPr>
            <p:ph type="title"/>
          </p:nvPr>
        </p:nvSpPr>
        <p:spPr>
          <a:xfrm>
            <a:off x="628650" y="773112"/>
            <a:ext cx="8172450" cy="1325563"/>
          </a:xfrm>
        </p:spPr>
        <p:txBody>
          <a:bodyPr>
            <a:normAutofit/>
          </a:bodyPr>
          <a:lstStyle/>
          <a:p>
            <a:r>
              <a:rPr lang="es-MX" sz="3600" b="1" dirty="0" smtClean="0"/>
              <a:t>Expansión del Modelo Mexicano de Formación Dual en Sinaloa</a:t>
            </a:r>
            <a:endParaRPr lang="es-MX" sz="3600" b="1" dirty="0"/>
          </a:p>
        </p:txBody>
      </p:sp>
    </p:spTree>
    <p:extLst>
      <p:ext uri="{BB962C8B-B14F-4D97-AF65-F5344CB8AC3E}">
        <p14:creationId xmlns:p14="http://schemas.microsoft.com/office/powerpoint/2010/main" val="376487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744913" y="1658993"/>
            <a:ext cx="5105214" cy="5085355"/>
          </a:xfrm>
          <a:prstGeom prst="rect">
            <a:avLst/>
          </a:prstGeom>
        </p:spPr>
      </p:pic>
      <p:sp>
        <p:nvSpPr>
          <p:cNvPr id="3" name="Título 3"/>
          <p:cNvSpPr>
            <a:spLocks noGrp="1"/>
          </p:cNvSpPr>
          <p:nvPr>
            <p:ph type="title"/>
          </p:nvPr>
        </p:nvSpPr>
        <p:spPr>
          <a:xfrm>
            <a:off x="628650" y="460376"/>
            <a:ext cx="7886700" cy="1325563"/>
          </a:xfrm>
        </p:spPr>
        <p:txBody>
          <a:bodyPr>
            <a:normAutofit/>
          </a:bodyPr>
          <a:lstStyle/>
          <a:p>
            <a:r>
              <a:rPr lang="es-MX" sz="3200" b="1" dirty="0" smtClean="0">
                <a:effectLst>
                  <a:outerShdw blurRad="38100" dist="38100" dir="2700000" algn="tl">
                    <a:srgbClr val="000000">
                      <a:alpha val="43137"/>
                    </a:srgbClr>
                  </a:outerShdw>
                </a:effectLst>
              </a:rPr>
              <a:t>Modelo Mexicano de Formación Dual</a:t>
            </a:r>
            <a:endParaRPr lang="es-MX" sz="3200" b="1" dirty="0">
              <a:effectLst>
                <a:outerShdw blurRad="38100" dist="38100" dir="2700000" algn="tl">
                  <a:srgbClr val="000000">
                    <a:alpha val="43137"/>
                  </a:srgbClr>
                </a:outerShdw>
              </a:effectLst>
            </a:endParaRPr>
          </a:p>
        </p:txBody>
      </p:sp>
      <p:cxnSp>
        <p:nvCxnSpPr>
          <p:cNvPr id="5" name="Conector recto 4"/>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71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460376"/>
            <a:ext cx="7886700" cy="1325563"/>
          </a:xfrm>
        </p:spPr>
        <p:txBody>
          <a:bodyPr>
            <a:normAutofit/>
          </a:bodyPr>
          <a:lstStyle/>
          <a:p>
            <a:r>
              <a:rPr lang="es-MX" sz="3200" b="1" dirty="0">
                <a:effectLst>
                  <a:outerShdw blurRad="38100" dist="38100" dir="2700000" algn="tl">
                    <a:srgbClr val="000000">
                      <a:alpha val="43137"/>
                    </a:srgbClr>
                  </a:outerShdw>
                </a:effectLst>
              </a:rPr>
              <a:t>MMFD-Casos de éxito</a:t>
            </a:r>
          </a:p>
        </p:txBody>
      </p:sp>
      <p:sp>
        <p:nvSpPr>
          <p:cNvPr id="5" name="Marcador de contenido 4"/>
          <p:cNvSpPr>
            <a:spLocks noGrp="1"/>
          </p:cNvSpPr>
          <p:nvPr>
            <p:ph idx="1"/>
          </p:nvPr>
        </p:nvSpPr>
        <p:spPr>
          <a:xfrm>
            <a:off x="628651" y="1624084"/>
            <a:ext cx="3943350" cy="4913194"/>
          </a:xfrm>
        </p:spPr>
        <p:txBody>
          <a:bodyPr>
            <a:normAutofit fontScale="77500" lnSpcReduction="20000"/>
          </a:bodyPr>
          <a:lstStyle/>
          <a:p>
            <a:pPr marL="0" indent="0" algn="just">
              <a:buNone/>
            </a:pPr>
            <a:r>
              <a:rPr lang="es-MX" dirty="0"/>
              <a:t>La alumna del plantel Culiacán II, María Isabel Valenzuela Beltrán de la etapa II del MMFD de la carrera de  Administración, fue invitada a la ciudad de Lima, Perú, del 18 abril al 2 de mayo de 2016, a un evento organizado por el Grupo Nestlé denominado: 1er. Encuentro de Jóvenes de la Alianza del Pacífico, que tuvo como propósito el preparar a la siguiente generación de talentos fortaleciendo la empleabilidad de los Jóvenes para que logren sus aspiraciones de desarrollo, vinculando la educación con el trabajo.</a:t>
            </a:r>
          </a:p>
        </p:txBody>
      </p:sp>
      <p:cxnSp>
        <p:nvCxnSpPr>
          <p:cNvPr id="9" name="Conector recto 8"/>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rotWithShape="1">
          <a:blip r:embed="rId2"/>
          <a:srcRect l="5766" t="21322" r="7419" b="58274"/>
          <a:stretch/>
        </p:blipFill>
        <p:spPr>
          <a:xfrm>
            <a:off x="4612884" y="1784021"/>
            <a:ext cx="4424044" cy="584604"/>
          </a:xfrm>
          <a:prstGeom prst="rect">
            <a:avLst/>
          </a:prstGeom>
        </p:spPr>
      </p:pic>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l="7353" t="15883" r="12647" b="5098"/>
          <a:stretch/>
        </p:blipFill>
        <p:spPr>
          <a:xfrm>
            <a:off x="4745068" y="2522734"/>
            <a:ext cx="4132379" cy="3061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515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460376"/>
            <a:ext cx="7886700" cy="1325563"/>
          </a:xfrm>
        </p:spPr>
        <p:txBody>
          <a:bodyPr>
            <a:normAutofit/>
          </a:bodyPr>
          <a:lstStyle/>
          <a:p>
            <a:r>
              <a:rPr lang="es-MX" sz="3200" b="1" dirty="0" smtClean="0">
                <a:effectLst>
                  <a:outerShdw blurRad="38100" dist="38100" dir="2700000" algn="tl">
                    <a:srgbClr val="000000">
                      <a:alpha val="43137"/>
                    </a:srgbClr>
                  </a:outerShdw>
                </a:effectLst>
              </a:rPr>
              <a:t>MMFD-Casos de éxito</a:t>
            </a:r>
            <a:endParaRPr lang="es-MX" sz="3200" b="1" dirty="0">
              <a:effectLst>
                <a:outerShdw blurRad="38100" dist="38100" dir="2700000" algn="tl">
                  <a:srgbClr val="000000">
                    <a:alpha val="43137"/>
                  </a:srgbClr>
                </a:outerShdw>
              </a:effectLst>
            </a:endParaRPr>
          </a:p>
        </p:txBody>
      </p:sp>
      <p:sp>
        <p:nvSpPr>
          <p:cNvPr id="5" name="Marcador de contenido 4"/>
          <p:cNvSpPr>
            <a:spLocks noGrp="1"/>
          </p:cNvSpPr>
          <p:nvPr>
            <p:ph idx="1"/>
          </p:nvPr>
        </p:nvSpPr>
        <p:spPr>
          <a:xfrm>
            <a:off x="628651" y="1624084"/>
            <a:ext cx="3943350" cy="4913194"/>
          </a:xfrm>
        </p:spPr>
        <p:txBody>
          <a:bodyPr>
            <a:normAutofit fontScale="77500" lnSpcReduction="20000"/>
          </a:bodyPr>
          <a:lstStyle/>
          <a:p>
            <a:pPr marL="0" indent="0" algn="just">
              <a:buNone/>
            </a:pPr>
            <a:r>
              <a:rPr lang="es-MX" dirty="0"/>
              <a:t>Los alumnos Lázaro Bladimir López Ramírez, de la carrera de Electromecánica Industrial, y Fausto Michelle Piña López, de la carrera de Mecatrónica ambos del plantel Ing. José Antonio Padilla Segura Culiacán II, con el proyecto denominado “SISTEMA BOOSTER”. Enfocado a empresas donde la necesidad de agua es muy grande, realizando un ahorro considerable de energía de un 50% a un 70%.  Se presentaron en el Simposio realizado el 16 de junio del 2016 en el World Trade Center en la Ciudad de México en el marco de la feria Hecho en Alemania.</a:t>
            </a:r>
          </a:p>
        </p:txBody>
      </p:sp>
      <p:cxnSp>
        <p:nvCxnSpPr>
          <p:cNvPr id="9" name="Conector recto 8"/>
          <p:cNvCxnSpPr/>
          <p:nvPr/>
        </p:nvCxnSpPr>
        <p:spPr>
          <a:xfrm>
            <a:off x="485775" y="1438275"/>
            <a:ext cx="8124825" cy="0"/>
          </a:xfrm>
          <a:prstGeom prst="line">
            <a:avLst/>
          </a:prstGeom>
          <a:ln w="38100">
            <a:solidFill>
              <a:srgbClr val="00BA95"/>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rotWithShape="1">
          <a:blip r:embed="rId2"/>
          <a:srcRect l="21372" t="22426" r="17548" b="44669"/>
          <a:stretch/>
        </p:blipFill>
        <p:spPr>
          <a:xfrm>
            <a:off x="4548187" y="1733475"/>
            <a:ext cx="4404221" cy="133393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3253219"/>
            <a:ext cx="4380407" cy="2477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796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787900" y="-381000"/>
            <a:ext cx="4305300" cy="4394200"/>
          </a:xfrm>
        </p:spPr>
        <p:txBody>
          <a:bodyPr>
            <a:noAutofit/>
          </a:bodyPr>
          <a:lstStyle/>
          <a:p>
            <a:pPr algn="r"/>
            <a:r>
              <a:rPr lang="es-MX" sz="4500" b="1" dirty="0">
                <a:ln w="0"/>
                <a:solidFill>
                  <a:schemeClr val="accent5">
                    <a:lumMod val="50000"/>
                  </a:schemeClr>
                </a:solidFill>
                <a:effectLst>
                  <a:outerShdw blurRad="38100" dist="19050" dir="2700000" algn="tl" rotWithShape="0">
                    <a:schemeClr val="dk1">
                      <a:alpha val="40000"/>
                    </a:schemeClr>
                  </a:outerShdw>
                </a:effectLst>
              </a:rPr>
              <a:t>Regionalización de carreras</a:t>
            </a:r>
          </a:p>
        </p:txBody>
      </p:sp>
      <p:sp>
        <p:nvSpPr>
          <p:cNvPr id="5" name="Marcador de texto 4"/>
          <p:cNvSpPr>
            <a:spLocks noGrp="1"/>
          </p:cNvSpPr>
          <p:nvPr>
            <p:ph type="body" idx="1"/>
          </p:nvPr>
        </p:nvSpPr>
        <p:spPr>
          <a:xfrm>
            <a:off x="3205655" y="735290"/>
            <a:ext cx="5791200" cy="1080810"/>
          </a:xfrm>
        </p:spPr>
        <p:txBody>
          <a:bodyPr>
            <a:noAutofit/>
          </a:bodyPr>
          <a:lstStyle/>
          <a:p>
            <a:pPr algn="r"/>
            <a:r>
              <a:rPr lang="es-MX" sz="4800" b="1" dirty="0">
                <a:effectLst>
                  <a:outerShdw blurRad="38100" dist="38100" dir="2700000" algn="tl">
                    <a:srgbClr val="000000">
                      <a:alpha val="43137"/>
                    </a:srgbClr>
                  </a:outerShdw>
                </a:effectLst>
              </a:rPr>
              <a:t>Temas relevantes a colaborar</a:t>
            </a:r>
          </a:p>
        </p:txBody>
      </p:sp>
      <p:pic>
        <p:nvPicPr>
          <p:cNvPr id="2" name="Imagen 1"/>
          <p:cNvPicPr>
            <a:picLocks noChangeAspect="1"/>
          </p:cNvPicPr>
          <p:nvPr/>
        </p:nvPicPr>
        <p:blipFill rotWithShape="1">
          <a:blip r:embed="rId2"/>
          <a:srcRect t="58198"/>
          <a:stretch/>
        </p:blipFill>
        <p:spPr>
          <a:xfrm>
            <a:off x="324458" y="4095262"/>
            <a:ext cx="8451679" cy="2649722"/>
          </a:xfrm>
          <a:prstGeom prst="rect">
            <a:avLst/>
          </a:prstGeom>
        </p:spPr>
      </p:pic>
    </p:spTree>
    <p:extLst>
      <p:ext uri="{BB962C8B-B14F-4D97-AF65-F5344CB8AC3E}">
        <p14:creationId xmlns:p14="http://schemas.microsoft.com/office/powerpoint/2010/main" val="126062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1554</Words>
  <Application>Microsoft Office PowerPoint</Application>
  <PresentationFormat>Presentación en pantalla (4:3)</PresentationFormat>
  <Paragraphs>60</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Presentación de PowerPoint</vt:lpstr>
      <vt:lpstr>Modelo Mexicano de Formación Dual -MMFD</vt:lpstr>
      <vt:lpstr>Modelo Mexicano de Formación Dual</vt:lpstr>
      <vt:lpstr>Egresados de las Etapas del MMFD en CONALEP Sinaloa:</vt:lpstr>
      <vt:lpstr>Expansión del Modelo Mexicano de Formación Dual en Sinaloa</vt:lpstr>
      <vt:lpstr>Modelo Mexicano de Formación Dual</vt:lpstr>
      <vt:lpstr>MMFD-Casos de éxito</vt:lpstr>
      <vt:lpstr>MMFD-Casos de éxito</vt:lpstr>
      <vt:lpstr>Regionalización de carreras</vt:lpstr>
      <vt:lpstr>Regionalización de carreras</vt:lpstr>
      <vt:lpstr>Presentación de PowerPoint</vt:lpstr>
      <vt:lpstr>Presentación de PowerPoint</vt:lpstr>
      <vt:lpstr>Presentación de PowerPoint</vt:lpstr>
      <vt:lpstr>Presentación de PowerPoint</vt:lpstr>
      <vt:lpstr> Inclusión Social Curso gratuito de computación básica para personas con discapacidad motriz</vt:lpstr>
      <vt:lpstr>Curso gratuito de computación básica para personas con discapacidad motriz</vt:lpstr>
      <vt:lpstr>Presentación de PowerPoint</vt:lpstr>
      <vt:lpstr>Presentación de PowerPoint</vt:lpstr>
      <vt:lpstr> Convenio de colaboración con la Western New México University</vt:lpstr>
      <vt:lpstr>Convenio de colaboración </vt:lpstr>
      <vt:lpstr>Presentación de PowerPoint</vt:lpstr>
      <vt:lpstr>Problemática en CONALEP Sinaloa</vt:lpstr>
      <vt:lpstr>Problemática en CONALEP Sinaloa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MIGUEL ANGEL RODRIGUEZ MARTINEZ</cp:lastModifiedBy>
  <cp:revision>9</cp:revision>
  <dcterms:created xsi:type="dcterms:W3CDTF">2017-09-12T15:20:44Z</dcterms:created>
  <dcterms:modified xsi:type="dcterms:W3CDTF">2018-03-15T17:49:07Z</dcterms:modified>
</cp:coreProperties>
</file>