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87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800"/>
              <a:t>Matricula</a:t>
            </a:r>
            <a:r>
              <a:rPr lang="es-MX" sz="2800" baseline="0"/>
              <a:t> MMFD</a:t>
            </a:r>
            <a:endParaRPr lang="es-MX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4955436720142599E-2"/>
                  <c:y val="-2.003338898163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12-4E44-8A8F-795C8B152464}"/>
                </c:ext>
              </c:extLst>
            </c:dLbl>
            <c:dLbl>
              <c:idx val="2"/>
              <c:layout>
                <c:manualLayout>
                  <c:x val="1.4260249554367201E-2"/>
                  <c:y val="-1.7807456872565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12-4E44-8A8F-795C8B152464}"/>
                </c:ext>
              </c:extLst>
            </c:dLbl>
            <c:dLbl>
              <c:idx val="3"/>
              <c:layout>
                <c:manualLayout>
                  <c:x val="7.13012477718353E-3"/>
                  <c:y val="-2.2259321090706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12-4E44-8A8F-795C8B152464}"/>
                </c:ext>
              </c:extLst>
            </c:dLbl>
            <c:dLbl>
              <c:idx val="4"/>
              <c:layout>
                <c:manualLayout>
                  <c:x val="1.24777183600713E-2"/>
                  <c:y val="-2.003338898163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12-4E44-8A8F-795C8B152464}"/>
                </c:ext>
              </c:extLst>
            </c:dLbl>
            <c:dLbl>
              <c:idx val="5"/>
              <c:layout>
                <c:manualLayout>
                  <c:x val="1.60427807486631E-2"/>
                  <c:y val="-1.3355592654424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12-4E44-8A8F-795C8B1524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Hoja1!$C$15:$H$15</c:f>
              <c:strCache>
                <c:ptCount val="6"/>
                <c:pt idx="0">
                  <c:v>SALTILLO I</c:v>
                </c:pt>
                <c:pt idx="1">
                  <c:v>SALTILLO II</c:v>
                </c:pt>
                <c:pt idx="2">
                  <c:v>FRONTERA</c:v>
                </c:pt>
                <c:pt idx="3">
                  <c:v>TORREÓN</c:v>
                </c:pt>
                <c:pt idx="4">
                  <c:v>ACUÑA</c:v>
                </c:pt>
                <c:pt idx="5">
                  <c:v>SAN PEDRO</c:v>
                </c:pt>
              </c:strCache>
            </c:strRef>
          </c:cat>
          <c:val>
            <c:numRef>
              <c:f>Hoja1!$C$16:$H$16</c:f>
              <c:numCache>
                <c:formatCode>General</c:formatCode>
                <c:ptCount val="6"/>
                <c:pt idx="0">
                  <c:v>242</c:v>
                </c:pt>
                <c:pt idx="1">
                  <c:v>3</c:v>
                </c:pt>
                <c:pt idx="2">
                  <c:v>23</c:v>
                </c:pt>
                <c:pt idx="3">
                  <c:v>55</c:v>
                </c:pt>
                <c:pt idx="4">
                  <c:v>19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12-4E44-8A8F-795C8B1524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124117640"/>
        <c:axId val="2116657672"/>
        <c:axId val="0"/>
      </c:bar3DChart>
      <c:catAx>
        <c:axId val="2124117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800"/>
                  <a:t>Plantel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16657672"/>
        <c:crosses val="autoZero"/>
        <c:auto val="1"/>
        <c:lblAlgn val="ctr"/>
        <c:lblOffset val="100"/>
        <c:noMultiLvlLbl val="0"/>
      </c:catAx>
      <c:valAx>
        <c:axId val="21166576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800"/>
                  <a:t>Estudiantes MMFD</a:t>
                </a:r>
              </a:p>
            </c:rich>
          </c:tx>
          <c:layout>
            <c:manualLayout>
              <c:xMode val="edge"/>
              <c:yMode val="edge"/>
              <c:x val="5.06134995157691E-2"/>
              <c:y val="0.36123688211761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crossAx val="2124117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548E61-7C49-DC4E-BEB0-262E87DFB4C6}" type="doc">
      <dgm:prSet loTypeId="urn:microsoft.com/office/officeart/2005/8/layout/chevron2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24F8F76A-ACE6-7649-83A8-7DF2BDC97EB8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Mecatrónica</a:t>
          </a:r>
        </a:p>
      </dgm:t>
    </dgm:pt>
    <dgm:pt modelId="{F87480EB-DF6D-A646-AC1B-72ABC7214874}" type="parTrans" cxnId="{E2CC9ACD-82EA-D548-94E2-4F158B7CC58D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F6F75-79B5-984B-929C-CEE45B3B9034}" type="sibTrans" cxnId="{E2CC9ACD-82EA-D548-94E2-4F158B7CC58D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C8899-068A-A644-B20E-0E27F785EAB3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FB8C1E-50E3-9F45-8E3D-E6D7B4400838}" type="parTrans" cxnId="{11530CEC-747B-3840-AB6D-9DAAF73F3013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7F1DC-90E2-D74D-9036-E24B653F5976}" type="sibTrans" cxnId="{11530CEC-747B-3840-AB6D-9DAAF73F3013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1E02F9-80C1-BF4C-8C3D-39F6F0BA0965}">
      <dgm:prSet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Electromecánica</a:t>
          </a:r>
        </a:p>
      </dgm:t>
    </dgm:pt>
    <dgm:pt modelId="{DC13B6D2-00D4-434D-A309-11795E03707F}" type="parTrans" cxnId="{E83F9502-AFB0-9E41-930F-3CC163F7B9A1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B27C4-5F6F-8344-9842-33C106E128B2}" type="sibTrans" cxnId="{E83F9502-AFB0-9E41-930F-3CC163F7B9A1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DE40E-0D19-E940-9D0C-565AD39DA973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Máquinas herramienta</a:t>
          </a:r>
        </a:p>
      </dgm:t>
    </dgm:pt>
    <dgm:pt modelId="{7FACF6CD-EAB3-F94D-BD3B-5F93F2AC2F78}" type="parTrans" cxnId="{B4A4462C-BE79-A147-8F6E-C4BBF4AA46CC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03927E-5DE5-4047-A62E-567C7286E3CF}" type="sibTrans" cxnId="{B4A4462C-BE79-A147-8F6E-C4BBF4AA46CC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AFB095-3638-CB46-A38B-F68D1C616D7D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Informática</a:t>
          </a:r>
        </a:p>
      </dgm:t>
    </dgm:pt>
    <dgm:pt modelId="{FB71AA5E-E668-A94B-B1F4-FB838A50AA8C}" type="parTrans" cxnId="{6F2F1BEE-127E-EE44-83E3-667A3FFDEE34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C9F4AD-739A-0345-AF4E-B62C35C14449}" type="sibTrans" cxnId="{6F2F1BEE-127E-EE44-83E3-667A3FFDEE34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346712-CEF9-9342-A0CF-60898A3B3136}">
      <dgm:prSet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E083D3-00B3-4647-8957-9D0C8F9E510C}" type="parTrans" cxnId="{C942EEC3-C3DC-1A45-B71A-C95964ABC369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04D131-F40E-FF4D-B6A1-414D204B9AB6}" type="sibTrans" cxnId="{C942EEC3-C3DC-1A45-B71A-C95964ABC369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1E409-B493-9746-98AE-1AAA5C45EB52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3AA03E-720A-2C47-90F0-82119D0B9ABF}" type="parTrans" cxnId="{8E7F198A-A76E-344F-BA53-F6ACBD4D61D9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259ED6-1A13-914D-9806-E142C8B8697B}" type="sibTrans" cxnId="{8E7F198A-A76E-344F-BA53-F6ACBD4D61D9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4B6DD-18A8-5F45-8CA5-78C745A66855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Contabilidad</a:t>
          </a:r>
        </a:p>
      </dgm:t>
    </dgm:pt>
    <dgm:pt modelId="{F7AC2036-2A15-3144-8F12-6502B4702FD2}" type="parTrans" cxnId="{AA25CFED-B157-A14C-B9AC-7986539AC261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CECF3-6404-6C40-9B97-A9260377EE9D}" type="sibTrans" cxnId="{AA25CFED-B157-A14C-B9AC-7986539AC261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B1B6FE-B3A1-964F-AF3B-8A6FE4D18A6E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694F7-D76D-D341-84E2-329D92F8158E}" type="parTrans" cxnId="{85B46CD8-E248-4D45-A0BB-2A57D8052D8A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A999E-54CF-224A-83D7-261557D478CA}" type="sibTrans" cxnId="{85B46CD8-E248-4D45-A0BB-2A57D8052D8A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68EAA1-8B6B-EC4C-8EA2-DFD33143C878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8E625-C98E-524E-ACF0-FFE6156513C2}" type="parTrans" cxnId="{D70DDA22-4D2E-384B-AC2C-B478CDAFD7DB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E6E03B-6C79-194F-A664-6CA83277476D}" type="sibTrans" cxnId="{D70DDA22-4D2E-384B-AC2C-B478CDAFD7DB}">
      <dgm:prSet/>
      <dgm:spPr/>
      <dgm:t>
        <a:bodyPr/>
        <a:lstStyle/>
        <a:p>
          <a:endParaRPr lang="es-MX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91ABE0-DBE0-804E-ABCD-5F4FC7309CA0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E4AA0-7E25-3241-A44C-A8D00B459981}" type="parTrans" cxnId="{82EC0677-E7EC-EA4D-81B5-CA656ACA5020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2ECC5A-0174-1942-BF89-E89637CAED28}" type="sibTrans" cxnId="{82EC0677-E7EC-EA4D-81B5-CA656ACA5020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696032-732E-3648-80F4-EAE861B97C6F}">
      <dgm:prSet phldrT="[Text]" custT="1"/>
      <dgm:spPr/>
      <dgm:t>
        <a:bodyPr/>
        <a:lstStyle/>
        <a:p>
          <a:r>
            <a:rPr lang="es-MX" sz="2800" b="0" i="0" dirty="0" err="1">
              <a:latin typeface="Arial" panose="020B0604020202020204" pitchFamily="34" charset="0"/>
              <a:cs typeface="Arial" panose="020B0604020202020204" pitchFamily="34" charset="0"/>
            </a:rPr>
            <a:t>Autotrónica</a:t>
          </a:r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5EC474-7634-2948-A5C6-09F7D9813B62}" type="sibTrans" cxnId="{4131AA43-5C7B-E043-A1AC-7EEF80EDA22E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087258-7107-3547-8E9C-5C8916A8D8B8}" type="parTrans" cxnId="{4131AA43-5C7B-E043-A1AC-7EEF80EDA22E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4932EE-F3E5-4F26-9D35-FDFA75BEBCE2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DEEA35-8F4A-4A4E-81E1-02B4E53443D9}" type="parTrans" cxnId="{21B8663D-F140-4F8B-9D30-3ABCF40D5439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1462-A4A2-4F1E-949B-E4D477A8ECCD}" type="sibTrans" cxnId="{21B8663D-F140-4F8B-9D30-3ABCF40D5439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2B6D38-3824-4254-ADDC-E96503B98F9C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F275A4-32AA-4F78-BEC3-F08640DD119E}" type="parTrans" cxnId="{98F135B2-74C6-460B-8A8D-9792886D19C2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983BB6-4352-443A-AB1E-E811F49A0F3C}" type="sibTrans" cxnId="{98F135B2-74C6-460B-8A8D-9792886D19C2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236864-AB9E-4A97-B922-18480D6D6303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Refrigeración y  Climatización</a:t>
          </a:r>
        </a:p>
      </dgm:t>
    </dgm:pt>
    <dgm:pt modelId="{290C649A-125D-411D-BD49-43F8A47F4D45}" type="parTrans" cxnId="{454F1C97-6147-40AC-AD0F-85C52BAEEF15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F2C68C-7864-4ED8-BDD4-219A3B8BA66E}" type="sibTrans" cxnId="{454F1C97-6147-40AC-AD0F-85C52BAEEF15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A97B05-3DB9-402D-BF48-48AB36BFB5E0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Asistente Directivo</a:t>
          </a:r>
        </a:p>
      </dgm:t>
    </dgm:pt>
    <dgm:pt modelId="{49AEE68B-2CFF-47CD-A47F-1E86E222A809}" type="parTrans" cxnId="{1A2C75AC-FCC2-446E-AE89-00499B1A8ECD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57EE44-0651-46C2-9B31-647ED6721762}" type="sibTrans" cxnId="{1A2C75AC-FCC2-446E-AE89-00499B1A8ECD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390D3-8C3D-462A-91DF-D386A970A14F}">
      <dgm:prSet phldrT="[Text]" custT="1"/>
      <dgm:spPr/>
      <dgm:t>
        <a:bodyPr/>
        <a:lstStyle/>
        <a:p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Química Industrial</a:t>
          </a:r>
        </a:p>
      </dgm:t>
    </dgm:pt>
    <dgm:pt modelId="{F267A10B-A319-4191-B87E-AD18FF6AF649}" type="parTrans" cxnId="{F2CE9E15-AAFA-4154-A1A7-E4CF3F70C335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6BBF40-7E24-4BD4-BE3B-C791AA01EC64}" type="sibTrans" cxnId="{F2CE9E15-AAFA-4154-A1A7-E4CF3F70C335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A3C5F4-3263-455E-88DE-469C811100F2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B3F31-2DC7-49C2-926B-29B0804ED3DC}" type="parTrans" cxnId="{7A3C91D5-D537-4360-A911-74116C897648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E62CCD-3C6D-41C2-900E-3026594D9B42}" type="sibTrans" cxnId="{7A3C91D5-D537-4360-A911-74116C897648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EFCD84-4601-4686-A025-7746502F3A57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FAAB34-0AD8-4A4A-907F-23A0A088A5B5}" type="parTrans" cxnId="{C69204B1-3980-402A-9172-BF80AE6DA3F1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0E7AC-960F-4134-808A-6567F9277409}" type="sibTrans" cxnId="{C69204B1-3980-402A-9172-BF80AE6DA3F1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2834B5-E273-427D-9911-899C0C609E6B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Sistemas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Automáticos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CBE95C-2484-453A-89D2-1E1D24AF40DC}" type="parTrans" cxnId="{1229D4F3-1A6F-4853-8166-5AA9B1921CC8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6111FF-8658-4C3E-980E-035D985027D8}" type="sibTrans" cxnId="{1229D4F3-1A6F-4853-8166-5AA9B1921CC8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D987C-67F6-4B98-A6E9-E8D7DEE07013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046726-3C0F-44D9-AEF3-878CB4B0E038}" type="parTrans" cxnId="{BC418A97-6EEA-4429-BF1A-A57CEE7F1401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A1B9-4B28-47E5-BF0C-A97A5E96E10C}" type="sibTrans" cxnId="{BC418A97-6EEA-4429-BF1A-A57CEE7F1401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F0CDF-3AA7-4E1A-A9AE-77C5DB35EE5C}">
      <dgm:prSet phldrT="[Text]" custT="1"/>
      <dgm:spPr/>
      <dgm:t>
        <a:bodyPr/>
        <a:lstStyle/>
        <a:p>
          <a:endParaRPr lang="es-MX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0FFC6C-E23A-44B8-B00D-4D8449BADC83}" type="parTrans" cxnId="{00771D93-90BA-4B01-A651-AF729969A1F4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F1FB05-C0EF-4B02-9A40-55C774D2C443}" type="sibTrans" cxnId="{00771D93-90BA-4B01-A651-AF729969A1F4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14B01B-B345-4D8E-8D62-A8066AAE6FAE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Sistemas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Electrónicos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694757-6073-446B-8AAF-FDCE4BE99AB9}" type="parTrans" cxnId="{A3E37C47-64E1-45E5-A7C4-D40F10F5C599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E98725-4D79-498D-9613-6BBCC3D007D5}" type="sibTrans" cxnId="{A3E37C47-64E1-45E5-A7C4-D40F10F5C599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85B5C4-CCEB-4247-87A8-D6359B0C76BF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Automotriz</a:t>
          </a:r>
          <a:r>
            <a:rPr lang="es-MX" sz="2800" b="0" i="0" dirty="0"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A3E078-8EE9-40FC-91A6-6A47F05A9350}" type="parTrans" cxnId="{698E41C6-839B-4C6C-BF43-6667ACF6F0F1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8D8C4F-81FF-467A-A684-248862BA1E76}" type="sibTrans" cxnId="{698E41C6-839B-4C6C-BF43-6667ACF6F0F1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414553-06BD-904F-BE72-6D8A4677FA7C}" type="pres">
      <dgm:prSet presAssocID="{9B548E61-7C49-DC4E-BEB0-262E87DFB4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C63567-5586-914E-AAC6-45DC01A23BD9}" type="pres">
      <dgm:prSet presAssocID="{3A6C8899-068A-A644-B20E-0E27F785EAB3}" presName="composite" presStyleCnt="0"/>
      <dgm:spPr/>
    </dgm:pt>
    <dgm:pt modelId="{74F468F8-694F-EA41-835F-4694C690677C}" type="pres">
      <dgm:prSet presAssocID="{3A6C8899-068A-A644-B20E-0E27F785EAB3}" presName="parentText" presStyleLbl="alignNode1" presStyleIdx="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28DD7C-7F36-8544-BABF-C20099A59D19}" type="pres">
      <dgm:prSet presAssocID="{3A6C8899-068A-A644-B20E-0E27F785EAB3}" presName="descendantText" presStyleLbl="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569808-6B3A-7946-928F-99588E5B83D1}" type="pres">
      <dgm:prSet presAssocID="{DB07F1DC-90E2-D74D-9036-E24B653F5976}" presName="sp" presStyleCnt="0"/>
      <dgm:spPr/>
    </dgm:pt>
    <dgm:pt modelId="{CB933B2F-6F37-FA45-BED8-44B4FE80ECFA}" type="pres">
      <dgm:prSet presAssocID="{82346712-CEF9-9342-A0CF-60898A3B3136}" presName="composite" presStyleCnt="0"/>
      <dgm:spPr/>
    </dgm:pt>
    <dgm:pt modelId="{5740543B-9037-F44A-B2A7-3D9C3AFBC285}" type="pres">
      <dgm:prSet presAssocID="{82346712-CEF9-9342-A0CF-60898A3B3136}" presName="parentText" presStyleLbl="alignNode1" presStyleIdx="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94663F-463D-1E4A-9CCE-BB4B3C24629E}" type="pres">
      <dgm:prSet presAssocID="{82346712-CEF9-9342-A0CF-60898A3B3136}" presName="descendantText" presStyleLbl="alignAcc1" presStyleIdx="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9EB525-FD1D-ED4D-8BB8-0306D79DF1FD}" type="pres">
      <dgm:prSet presAssocID="{7C04D131-F40E-FF4D-B6A1-414D204B9AB6}" presName="sp" presStyleCnt="0"/>
      <dgm:spPr/>
    </dgm:pt>
    <dgm:pt modelId="{5D988AB4-792A-514B-AB8A-53792038A206}" type="pres">
      <dgm:prSet presAssocID="{3861E409-B493-9746-98AE-1AAA5C45EB52}" presName="composite" presStyleCnt="0"/>
      <dgm:spPr/>
    </dgm:pt>
    <dgm:pt modelId="{0C0976DC-256F-294E-8B12-4C4E77F045FB}" type="pres">
      <dgm:prSet presAssocID="{3861E409-B493-9746-98AE-1AAA5C45EB52}" presName="parentText" presStyleLbl="alignNode1" presStyleIdx="2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987E19-2F54-454D-A726-A9D74AAF8175}" type="pres">
      <dgm:prSet presAssocID="{3861E409-B493-9746-98AE-1AAA5C45EB52}" presName="descendantText" presStyleLbl="alignAcc1" presStyleIdx="2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105502-BB2D-ED4F-B9E3-A872FE062D9A}" type="pres">
      <dgm:prSet presAssocID="{04259ED6-1A13-914D-9806-E142C8B8697B}" presName="sp" presStyleCnt="0"/>
      <dgm:spPr/>
    </dgm:pt>
    <dgm:pt modelId="{0C5CF199-9244-8F45-8A3E-C69286313338}" type="pres">
      <dgm:prSet presAssocID="{65B1B6FE-B3A1-964F-AF3B-8A6FE4D18A6E}" presName="composite" presStyleCnt="0"/>
      <dgm:spPr/>
    </dgm:pt>
    <dgm:pt modelId="{2BFEEC43-E9D5-8846-B7EF-635725F7AB1F}" type="pres">
      <dgm:prSet presAssocID="{65B1B6FE-B3A1-964F-AF3B-8A6FE4D18A6E}" presName="parentText" presStyleLbl="alignNode1" presStyleIdx="3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A51517-28A8-C849-872C-85ADB06FABB8}" type="pres">
      <dgm:prSet presAssocID="{65B1B6FE-B3A1-964F-AF3B-8A6FE4D18A6E}" presName="descendantText" presStyleLbl="alignAcc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100A8B-05BF-8C41-BC35-A086965CC1B0}" type="pres">
      <dgm:prSet presAssocID="{4E5A999E-54CF-224A-83D7-261557D478CA}" presName="sp" presStyleCnt="0"/>
      <dgm:spPr/>
    </dgm:pt>
    <dgm:pt modelId="{CF53A194-AE48-9142-B0BE-1FA236A0DC01}" type="pres">
      <dgm:prSet presAssocID="{E068EAA1-8B6B-EC4C-8EA2-DFD33143C878}" presName="composite" presStyleCnt="0"/>
      <dgm:spPr/>
    </dgm:pt>
    <dgm:pt modelId="{64FFEDC1-10C8-F449-9E3A-4EA82FFC73B6}" type="pres">
      <dgm:prSet presAssocID="{E068EAA1-8B6B-EC4C-8EA2-DFD33143C878}" presName="parentText" presStyleLbl="alignNode1" presStyleIdx="4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29E621-2EC7-EB4C-B932-173CE4751BF6}" type="pres">
      <dgm:prSet presAssocID="{E068EAA1-8B6B-EC4C-8EA2-DFD33143C878}" presName="descendantText" presStyleLbl="alignAcc1" presStyleIdx="4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FD5144-65AB-DD4D-8EDA-586157689304}" type="pres">
      <dgm:prSet presAssocID="{23E6E03B-6C79-194F-A664-6CA83277476D}" presName="sp" presStyleCnt="0"/>
      <dgm:spPr/>
    </dgm:pt>
    <dgm:pt modelId="{615989E4-78C4-4C9C-A245-0EE27CDB472A}" type="pres">
      <dgm:prSet presAssocID="{4A91ABE0-DBE0-804E-ABCD-5F4FC7309CA0}" presName="composite" presStyleCnt="0"/>
      <dgm:spPr/>
    </dgm:pt>
    <dgm:pt modelId="{C1F38676-DE00-494F-8661-9991DB3190F6}" type="pres">
      <dgm:prSet presAssocID="{4A91ABE0-DBE0-804E-ABCD-5F4FC7309CA0}" presName="parentText" presStyleLbl="alignNode1" presStyleIdx="5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4DE729-9B48-453F-AD7B-C22D01864681}" type="pres">
      <dgm:prSet presAssocID="{4A91ABE0-DBE0-804E-ABCD-5F4FC7309CA0}" presName="descendantText" presStyleLbl="alignAcc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A4C1DD-FA7C-41D2-8DB4-4C58BF72D19A}" type="pres">
      <dgm:prSet presAssocID="{382ECC5A-0174-1942-BF89-E89637CAED28}" presName="sp" presStyleCnt="0"/>
      <dgm:spPr/>
    </dgm:pt>
    <dgm:pt modelId="{79933A64-EED3-4DC0-97A9-8AEABE02B512}" type="pres">
      <dgm:prSet presAssocID="{AA2B6D38-3824-4254-ADDC-E96503B98F9C}" presName="composite" presStyleCnt="0"/>
      <dgm:spPr/>
    </dgm:pt>
    <dgm:pt modelId="{FCB964AF-940D-466D-9393-16955E976C20}" type="pres">
      <dgm:prSet presAssocID="{AA2B6D38-3824-4254-ADDC-E96503B98F9C}" presName="parentText" presStyleLbl="alignNode1" presStyleIdx="6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88792B-31F5-45DF-B84D-F56B65DE1975}" type="pres">
      <dgm:prSet presAssocID="{AA2B6D38-3824-4254-ADDC-E96503B98F9C}" presName="descendantText" presStyleLbl="alignAcc1" presStyleIdx="6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7F16AA-2368-45C8-A891-EADE1ECFA9AD}" type="pres">
      <dgm:prSet presAssocID="{E0983BB6-4352-443A-AB1E-E811F49A0F3C}" presName="sp" presStyleCnt="0"/>
      <dgm:spPr/>
    </dgm:pt>
    <dgm:pt modelId="{21BBE873-5627-4DD6-8CB3-1D16F3741161}" type="pres">
      <dgm:prSet presAssocID="{ED4932EE-F3E5-4F26-9D35-FDFA75BEBCE2}" presName="composite" presStyleCnt="0"/>
      <dgm:spPr/>
    </dgm:pt>
    <dgm:pt modelId="{A1E30DC1-5F93-4BD8-A01B-41F66DFF8919}" type="pres">
      <dgm:prSet presAssocID="{ED4932EE-F3E5-4F26-9D35-FDFA75BEBCE2}" presName="parentText" presStyleLbl="alignNode1" presStyleIdx="7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39E490-E32D-4130-948B-A3AE03F50466}" type="pres">
      <dgm:prSet presAssocID="{ED4932EE-F3E5-4F26-9D35-FDFA75BEBCE2}" presName="descendantText" presStyleLbl="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94C76A-C8CE-44CB-8A1D-AE229CE590A5}" type="pres">
      <dgm:prSet presAssocID="{BB5D1462-A4A2-4F1E-949B-E4D477A8ECCD}" presName="sp" presStyleCnt="0"/>
      <dgm:spPr/>
    </dgm:pt>
    <dgm:pt modelId="{F0AB2151-968D-46CB-99AA-55EE9237353C}" type="pres">
      <dgm:prSet presAssocID="{2EEFCD84-4601-4686-A025-7746502F3A57}" presName="composite" presStyleCnt="0"/>
      <dgm:spPr/>
    </dgm:pt>
    <dgm:pt modelId="{D9B2467E-1318-4B66-9D91-898A9A4153AE}" type="pres">
      <dgm:prSet presAssocID="{2EEFCD84-4601-4686-A025-7746502F3A57}" presName="parentText" presStyleLbl="alignNode1" presStyleIdx="8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4FA027-7912-4822-8EBA-7ED3B94AA2B9}" type="pres">
      <dgm:prSet presAssocID="{2EEFCD84-4601-4686-A025-7746502F3A57}" presName="descendantText" presStyleLbl="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38F490-878C-4F07-A17C-2767A755DDED}" type="pres">
      <dgm:prSet presAssocID="{6F50E7AC-960F-4134-808A-6567F9277409}" presName="sp" presStyleCnt="0"/>
      <dgm:spPr/>
    </dgm:pt>
    <dgm:pt modelId="{2CD82786-87DE-4C2B-AC64-76ABDE678F98}" type="pres">
      <dgm:prSet presAssocID="{92A3C5F4-3263-455E-88DE-469C811100F2}" presName="composite" presStyleCnt="0"/>
      <dgm:spPr/>
    </dgm:pt>
    <dgm:pt modelId="{C7B34EEA-476B-4CD1-9EB1-8F48BBF32672}" type="pres">
      <dgm:prSet presAssocID="{92A3C5F4-3263-455E-88DE-469C811100F2}" presName="parentText" presStyleLbl="alignNode1" presStyleIdx="9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439391-21EF-4071-B643-041457F0FC0C}" type="pres">
      <dgm:prSet presAssocID="{92A3C5F4-3263-455E-88DE-469C811100F2}" presName="descendantText" presStyleLbl="alignAcc1" presStyleIdx="9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FDEAF2-5EAE-4845-BA70-02E15198B04B}" type="pres">
      <dgm:prSet presAssocID="{5BE62CCD-3C6D-41C2-900E-3026594D9B42}" presName="sp" presStyleCnt="0"/>
      <dgm:spPr/>
    </dgm:pt>
    <dgm:pt modelId="{299E555D-09DE-4901-BA8F-9CFDA69597A5}" type="pres">
      <dgm:prSet presAssocID="{058D987C-67F6-4B98-A6E9-E8D7DEE07013}" presName="composite" presStyleCnt="0"/>
      <dgm:spPr/>
    </dgm:pt>
    <dgm:pt modelId="{3B8AF3F1-B9FD-4222-9269-BB7FCA1446DA}" type="pres">
      <dgm:prSet presAssocID="{058D987C-67F6-4B98-A6E9-E8D7DEE07013}" presName="parentText" presStyleLbl="alignNode1" presStyleIdx="1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A2CBB7-8E59-474F-B3F9-3ED1D687D7CE}" type="pres">
      <dgm:prSet presAssocID="{058D987C-67F6-4B98-A6E9-E8D7DEE07013}" presName="descendantText" presStyleLbl="alignAcc1" presStyleIdx="1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718BFE-4E12-4DED-A124-FFE02A056C51}" type="pres">
      <dgm:prSet presAssocID="{912BA1B9-4B28-47E5-BF0C-A97A5E96E10C}" presName="sp" presStyleCnt="0"/>
      <dgm:spPr/>
    </dgm:pt>
    <dgm:pt modelId="{2CC0900C-C00A-49B0-B991-204DEF08022C}" type="pres">
      <dgm:prSet presAssocID="{2DBF0CDF-3AA7-4E1A-A9AE-77C5DB35EE5C}" presName="composite" presStyleCnt="0"/>
      <dgm:spPr/>
    </dgm:pt>
    <dgm:pt modelId="{193015FC-E0C1-4448-B2AD-EF69D1A75328}" type="pres">
      <dgm:prSet presAssocID="{2DBF0CDF-3AA7-4E1A-A9AE-77C5DB35EE5C}" presName="parentText" presStyleLbl="alignNode1" presStyleIdx="1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5ED4EA-D07C-4126-BDBB-6E0C7173CBB9}" type="pres">
      <dgm:prSet presAssocID="{2DBF0CDF-3AA7-4E1A-A9AE-77C5DB35EE5C}" presName="descendantText" presStyleLbl="alignAcc1" presStyleIdx="1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D276121-D550-4185-B8F1-995CED5BAB9C}" type="presOf" srcId="{2EEFCD84-4601-4686-A025-7746502F3A57}" destId="{D9B2467E-1318-4B66-9D91-898A9A4153AE}" srcOrd="0" destOrd="0" presId="urn:microsoft.com/office/officeart/2005/8/layout/chevron2"/>
    <dgm:cxn modelId="{2CC88A2D-05C3-3544-8212-71106D01490D}" type="presOf" srcId="{DAAFB095-3638-CB46-A38B-F68D1C616D7D}" destId="{A529E621-2EC7-EB4C-B932-173CE4751BF6}" srcOrd="0" destOrd="0" presId="urn:microsoft.com/office/officeart/2005/8/layout/chevron2"/>
    <dgm:cxn modelId="{E83F9502-AFB0-9E41-930F-3CC163F7B9A1}" srcId="{82346712-CEF9-9342-A0CF-60898A3B3136}" destId="{EE1E02F9-80C1-BF4C-8C3D-39F6F0BA0965}" srcOrd="0" destOrd="0" parTransId="{DC13B6D2-00D4-434D-A309-11795E03707F}" sibTransId="{3D9B27C4-5F6F-8344-9842-33C106E128B2}"/>
    <dgm:cxn modelId="{402FB1D3-41E1-463C-AA99-9C0821CFA79E}" type="presOf" srcId="{6C2390D3-8C3D-462A-91DF-D386A970A14F}" destId="{5D439391-21EF-4071-B643-041457F0FC0C}" srcOrd="0" destOrd="0" presId="urn:microsoft.com/office/officeart/2005/8/layout/chevron2"/>
    <dgm:cxn modelId="{46FA5D7B-ADBF-493D-A019-1B9EF50325B7}" type="presOf" srcId="{92A3C5F4-3263-455E-88DE-469C811100F2}" destId="{C7B34EEA-476B-4CD1-9EB1-8F48BBF32672}" srcOrd="0" destOrd="0" presId="urn:microsoft.com/office/officeart/2005/8/layout/chevron2"/>
    <dgm:cxn modelId="{419D62E7-D1D1-4544-B9AA-EE2FFFB62893}" type="presOf" srcId="{3861E409-B493-9746-98AE-1AAA5C45EB52}" destId="{0C0976DC-256F-294E-8B12-4C4E77F045FB}" srcOrd="0" destOrd="0" presId="urn:microsoft.com/office/officeart/2005/8/layout/chevron2"/>
    <dgm:cxn modelId="{6EA50420-6892-8B4B-BA39-D132545C41CD}" type="presOf" srcId="{9B548E61-7C49-DC4E-BEB0-262E87DFB4C6}" destId="{56414553-06BD-904F-BE72-6D8A4677FA7C}" srcOrd="0" destOrd="0" presId="urn:microsoft.com/office/officeart/2005/8/layout/chevron2"/>
    <dgm:cxn modelId="{C942EEC3-C3DC-1A45-B71A-C95964ABC369}" srcId="{9B548E61-7C49-DC4E-BEB0-262E87DFB4C6}" destId="{82346712-CEF9-9342-A0CF-60898A3B3136}" srcOrd="1" destOrd="0" parTransId="{07E083D3-00B3-4647-8957-9D0C8F9E510C}" sibTransId="{7C04D131-F40E-FF4D-B6A1-414D204B9AB6}"/>
    <dgm:cxn modelId="{1A2C75AC-FCC2-446E-AE89-00499B1A8ECD}" srcId="{ED4932EE-F3E5-4F26-9D35-FDFA75BEBCE2}" destId="{04A97B05-3DB9-402D-BF48-48AB36BFB5E0}" srcOrd="0" destOrd="0" parTransId="{49AEE68B-2CFF-47CD-A47F-1E86E222A809}" sibTransId="{A557EE44-0651-46C2-9B31-647ED6721762}"/>
    <dgm:cxn modelId="{C69204B1-3980-402A-9172-BF80AE6DA3F1}" srcId="{9B548E61-7C49-DC4E-BEB0-262E87DFB4C6}" destId="{2EEFCD84-4601-4686-A025-7746502F3A57}" srcOrd="8" destOrd="0" parTransId="{68FAAB34-0AD8-4A4A-907F-23A0A088A5B5}" sibTransId="{6F50E7AC-960F-4134-808A-6567F9277409}"/>
    <dgm:cxn modelId="{C3F09109-3E32-4BB3-BC7E-14B8DB5A2C8C}" type="presOf" srcId="{058D987C-67F6-4B98-A6E9-E8D7DEE07013}" destId="{3B8AF3F1-B9FD-4222-9269-BB7FCA1446DA}" srcOrd="0" destOrd="0" presId="urn:microsoft.com/office/officeart/2005/8/layout/chevron2"/>
    <dgm:cxn modelId="{BC418A97-6EEA-4429-BF1A-A57CEE7F1401}" srcId="{9B548E61-7C49-DC4E-BEB0-262E87DFB4C6}" destId="{058D987C-67F6-4B98-A6E9-E8D7DEE07013}" srcOrd="10" destOrd="0" parTransId="{42046726-3C0F-44D9-AEF3-878CB4B0E038}" sibTransId="{912BA1B9-4B28-47E5-BF0C-A97A5E96E10C}"/>
    <dgm:cxn modelId="{F2CE9E15-AAFA-4154-A1A7-E4CF3F70C335}" srcId="{92A3C5F4-3263-455E-88DE-469C811100F2}" destId="{6C2390D3-8C3D-462A-91DF-D386A970A14F}" srcOrd="0" destOrd="0" parTransId="{F267A10B-A319-4191-B87E-AD18FF6AF649}" sibTransId="{746BBF40-7E24-4BD4-BE3B-C791AA01EC64}"/>
    <dgm:cxn modelId="{6F2F1BEE-127E-EE44-83E3-667A3FFDEE34}" srcId="{E068EAA1-8B6B-EC4C-8EA2-DFD33143C878}" destId="{DAAFB095-3638-CB46-A38B-F68D1C616D7D}" srcOrd="0" destOrd="0" parTransId="{FB71AA5E-E668-A94B-B1F4-FB838A50AA8C}" sibTransId="{7AC9F4AD-739A-0345-AF4E-B62C35C14449}"/>
    <dgm:cxn modelId="{D6AF0F02-A9A4-1348-AB56-77C3F06B70A4}" type="presOf" srcId="{3A6C8899-068A-A644-B20E-0E27F785EAB3}" destId="{74F468F8-694F-EA41-835F-4694C690677C}" srcOrd="0" destOrd="0" presId="urn:microsoft.com/office/officeart/2005/8/layout/chevron2"/>
    <dgm:cxn modelId="{A3E37C47-64E1-45E5-A7C4-D40F10F5C599}" srcId="{058D987C-67F6-4B98-A6E9-E8D7DEE07013}" destId="{9A14B01B-B345-4D8E-8D62-A8066AAE6FAE}" srcOrd="0" destOrd="0" parTransId="{6A694757-6073-446B-8AAF-FDCE4BE99AB9}" sibTransId="{17E98725-4D79-498D-9613-6BBCC3D007D5}"/>
    <dgm:cxn modelId="{B6766FE7-087E-496D-A809-5D0C41627A8F}" type="presOf" srcId="{2DBF0CDF-3AA7-4E1A-A9AE-77C5DB35EE5C}" destId="{193015FC-E0C1-4448-B2AD-EF69D1A75328}" srcOrd="0" destOrd="0" presId="urn:microsoft.com/office/officeart/2005/8/layout/chevron2"/>
    <dgm:cxn modelId="{2D73185D-85FE-4D9C-BBF6-ED22385A202E}" type="presOf" srcId="{7B696032-732E-3648-80F4-EAE861B97C6F}" destId="{9A4DE729-9B48-453F-AD7B-C22D01864681}" srcOrd="0" destOrd="0" presId="urn:microsoft.com/office/officeart/2005/8/layout/chevron2"/>
    <dgm:cxn modelId="{698E41C6-839B-4C6C-BF43-6667ACF6F0F1}" srcId="{2DBF0CDF-3AA7-4E1A-A9AE-77C5DB35EE5C}" destId="{4685B5C4-CCEB-4247-87A8-D6359B0C76BF}" srcOrd="0" destOrd="0" parTransId="{6DA3E078-8EE9-40FC-91A6-6A47F05A9350}" sibTransId="{C98D8C4F-81FF-467A-A684-248862BA1E76}"/>
    <dgm:cxn modelId="{AA25CFED-B157-A14C-B9AC-7986539AC261}" srcId="{65B1B6FE-B3A1-964F-AF3B-8A6FE4D18A6E}" destId="{6634B6DD-18A8-5F45-8CA5-78C745A66855}" srcOrd="0" destOrd="0" parTransId="{F7AC2036-2A15-3144-8F12-6502B4702FD2}" sibTransId="{EE7CECF3-6404-6C40-9B97-A9260377EE9D}"/>
    <dgm:cxn modelId="{427EBE83-3EC8-4236-9266-B25D9D428EFF}" type="presOf" srcId="{1D236864-AB9E-4A97-B922-18480D6D6303}" destId="{D588792B-31F5-45DF-B84D-F56B65DE1975}" srcOrd="0" destOrd="0" presId="urn:microsoft.com/office/officeart/2005/8/layout/chevron2"/>
    <dgm:cxn modelId="{D9B86CA9-EA95-BE4C-BD9A-CDA8B9DEE27E}" type="presOf" srcId="{EE1E02F9-80C1-BF4C-8C3D-39F6F0BA0965}" destId="{0D94663F-463D-1E4A-9CCE-BB4B3C24629E}" srcOrd="0" destOrd="0" presId="urn:microsoft.com/office/officeart/2005/8/layout/chevron2"/>
    <dgm:cxn modelId="{AF8335DF-5877-4FD0-A2C8-452364F69319}" type="presOf" srcId="{AA2B6D38-3824-4254-ADDC-E96503B98F9C}" destId="{FCB964AF-940D-466D-9393-16955E976C20}" srcOrd="0" destOrd="0" presId="urn:microsoft.com/office/officeart/2005/8/layout/chevron2"/>
    <dgm:cxn modelId="{E2CC9ACD-82EA-D548-94E2-4F158B7CC58D}" srcId="{3A6C8899-068A-A644-B20E-0E27F785EAB3}" destId="{24F8F76A-ACE6-7649-83A8-7DF2BDC97EB8}" srcOrd="0" destOrd="0" parTransId="{F87480EB-DF6D-A646-AC1B-72ABC7214874}" sibTransId="{391F6F75-79B5-984B-929C-CEE45B3B9034}"/>
    <dgm:cxn modelId="{8E7F198A-A76E-344F-BA53-F6ACBD4D61D9}" srcId="{9B548E61-7C49-DC4E-BEB0-262E87DFB4C6}" destId="{3861E409-B493-9746-98AE-1AAA5C45EB52}" srcOrd="2" destOrd="0" parTransId="{FC3AA03E-720A-2C47-90F0-82119D0B9ABF}" sibTransId="{04259ED6-1A13-914D-9806-E142C8B8697B}"/>
    <dgm:cxn modelId="{B4A4462C-BE79-A147-8F6E-C4BBF4AA46CC}" srcId="{3861E409-B493-9746-98AE-1AAA5C45EB52}" destId="{01BDE40E-0D19-E940-9D0C-565AD39DA973}" srcOrd="0" destOrd="0" parTransId="{7FACF6CD-EAB3-F94D-BD3B-5F93F2AC2F78}" sibTransId="{8803927E-5DE5-4047-A62E-567C7286E3CF}"/>
    <dgm:cxn modelId="{454F1C97-6147-40AC-AD0F-85C52BAEEF15}" srcId="{AA2B6D38-3824-4254-ADDC-E96503B98F9C}" destId="{1D236864-AB9E-4A97-B922-18480D6D6303}" srcOrd="0" destOrd="0" parTransId="{290C649A-125D-411D-BD49-43F8A47F4D45}" sibTransId="{ACF2C68C-7864-4ED8-BDD4-219A3B8BA66E}"/>
    <dgm:cxn modelId="{0071CCAA-EC2D-4758-8A15-359E843BB44A}" type="presOf" srcId="{4685B5C4-CCEB-4247-87A8-D6359B0C76BF}" destId="{3C5ED4EA-D07C-4126-BDBB-6E0C7173CBB9}" srcOrd="0" destOrd="0" presId="urn:microsoft.com/office/officeart/2005/8/layout/chevron2"/>
    <dgm:cxn modelId="{2255AC48-C8D9-45A6-A0D0-D40782F7C352}" type="presOf" srcId="{4A91ABE0-DBE0-804E-ABCD-5F4FC7309CA0}" destId="{C1F38676-DE00-494F-8661-9991DB3190F6}" srcOrd="0" destOrd="0" presId="urn:microsoft.com/office/officeart/2005/8/layout/chevron2"/>
    <dgm:cxn modelId="{70521A56-1209-4593-9330-92D23E532D10}" type="presOf" srcId="{582834B5-E273-427D-9911-899C0C609E6B}" destId="{D64FA027-7912-4822-8EBA-7ED3B94AA2B9}" srcOrd="0" destOrd="0" presId="urn:microsoft.com/office/officeart/2005/8/layout/chevron2"/>
    <dgm:cxn modelId="{56390DB2-D538-B14A-9F81-78EADAE312E4}" type="presOf" srcId="{82346712-CEF9-9342-A0CF-60898A3B3136}" destId="{5740543B-9037-F44A-B2A7-3D9C3AFBC285}" srcOrd="0" destOrd="0" presId="urn:microsoft.com/office/officeart/2005/8/layout/chevron2"/>
    <dgm:cxn modelId="{1229D4F3-1A6F-4853-8166-5AA9B1921CC8}" srcId="{2EEFCD84-4601-4686-A025-7746502F3A57}" destId="{582834B5-E273-427D-9911-899C0C609E6B}" srcOrd="0" destOrd="0" parTransId="{26CBE95C-2484-453A-89D2-1E1D24AF40DC}" sibTransId="{C56111FF-8658-4C3E-980E-035D985027D8}"/>
    <dgm:cxn modelId="{98F135B2-74C6-460B-8A8D-9792886D19C2}" srcId="{9B548E61-7C49-DC4E-BEB0-262E87DFB4C6}" destId="{AA2B6D38-3824-4254-ADDC-E96503B98F9C}" srcOrd="6" destOrd="0" parTransId="{26F275A4-32AA-4F78-BEC3-F08640DD119E}" sibTransId="{E0983BB6-4352-443A-AB1E-E811F49A0F3C}"/>
    <dgm:cxn modelId="{11530CEC-747B-3840-AB6D-9DAAF73F3013}" srcId="{9B548E61-7C49-DC4E-BEB0-262E87DFB4C6}" destId="{3A6C8899-068A-A644-B20E-0E27F785EAB3}" srcOrd="0" destOrd="0" parTransId="{BEFB8C1E-50E3-9F45-8E3D-E6D7B4400838}" sibTransId="{DB07F1DC-90E2-D74D-9036-E24B653F5976}"/>
    <dgm:cxn modelId="{21B8663D-F140-4F8B-9D30-3ABCF40D5439}" srcId="{9B548E61-7C49-DC4E-BEB0-262E87DFB4C6}" destId="{ED4932EE-F3E5-4F26-9D35-FDFA75BEBCE2}" srcOrd="7" destOrd="0" parTransId="{F6DEEA35-8F4A-4A4E-81E1-02B4E53443D9}" sibTransId="{BB5D1462-A4A2-4F1E-949B-E4D477A8ECCD}"/>
    <dgm:cxn modelId="{7A3C91D5-D537-4360-A911-74116C897648}" srcId="{9B548E61-7C49-DC4E-BEB0-262E87DFB4C6}" destId="{92A3C5F4-3263-455E-88DE-469C811100F2}" srcOrd="9" destOrd="0" parTransId="{2CBB3F31-2DC7-49C2-926B-29B0804ED3DC}" sibTransId="{5BE62CCD-3C6D-41C2-900E-3026594D9B42}"/>
    <dgm:cxn modelId="{4131AA43-5C7B-E043-A1AC-7EEF80EDA22E}" srcId="{4A91ABE0-DBE0-804E-ABCD-5F4FC7309CA0}" destId="{7B696032-732E-3648-80F4-EAE861B97C6F}" srcOrd="0" destOrd="0" parTransId="{B4087258-7107-3547-8E9C-5C8916A8D8B8}" sibTransId="{E95EC474-7634-2948-A5C6-09F7D9813B62}"/>
    <dgm:cxn modelId="{00771D93-90BA-4B01-A651-AF729969A1F4}" srcId="{9B548E61-7C49-DC4E-BEB0-262E87DFB4C6}" destId="{2DBF0CDF-3AA7-4E1A-A9AE-77C5DB35EE5C}" srcOrd="11" destOrd="0" parTransId="{580FFC6C-E23A-44B8-B00D-4D8449BADC83}" sibTransId="{C2F1FB05-C0EF-4B02-9A40-55C774D2C443}"/>
    <dgm:cxn modelId="{5086BBF9-7597-304C-888C-66D393A1E544}" type="presOf" srcId="{E068EAA1-8B6B-EC4C-8EA2-DFD33143C878}" destId="{64FFEDC1-10C8-F449-9E3A-4EA82FFC73B6}" srcOrd="0" destOrd="0" presId="urn:microsoft.com/office/officeart/2005/8/layout/chevron2"/>
    <dgm:cxn modelId="{2149362F-57C3-41EC-A59F-8938D22BB285}" type="presOf" srcId="{04A97B05-3DB9-402D-BF48-48AB36BFB5E0}" destId="{3039E490-E32D-4130-948B-A3AE03F50466}" srcOrd="0" destOrd="0" presId="urn:microsoft.com/office/officeart/2005/8/layout/chevron2"/>
    <dgm:cxn modelId="{BD1F6782-CCDC-D54B-9641-D9A7EC9EDC50}" type="presOf" srcId="{6634B6DD-18A8-5F45-8CA5-78C745A66855}" destId="{48A51517-28A8-C849-872C-85ADB06FABB8}" srcOrd="0" destOrd="0" presId="urn:microsoft.com/office/officeart/2005/8/layout/chevron2"/>
    <dgm:cxn modelId="{B1776B5B-6256-0D4B-A974-B21AEAFD105A}" type="presOf" srcId="{01BDE40E-0D19-E940-9D0C-565AD39DA973}" destId="{12987E19-2F54-454D-A726-A9D74AAF8175}" srcOrd="0" destOrd="0" presId="urn:microsoft.com/office/officeart/2005/8/layout/chevron2"/>
    <dgm:cxn modelId="{36856989-E365-46B3-B4DD-AA2C36AB250D}" type="presOf" srcId="{ED4932EE-F3E5-4F26-9D35-FDFA75BEBCE2}" destId="{A1E30DC1-5F93-4BD8-A01B-41F66DFF8919}" srcOrd="0" destOrd="0" presId="urn:microsoft.com/office/officeart/2005/8/layout/chevron2"/>
    <dgm:cxn modelId="{550F63EE-2E2D-4A2B-9124-A7583462B71A}" type="presOf" srcId="{9A14B01B-B345-4D8E-8D62-A8066AAE6FAE}" destId="{06A2CBB7-8E59-474F-B3F9-3ED1D687D7CE}" srcOrd="0" destOrd="0" presId="urn:microsoft.com/office/officeart/2005/8/layout/chevron2"/>
    <dgm:cxn modelId="{9DB5954F-1041-D84F-9BA9-79AA58204B8E}" type="presOf" srcId="{65B1B6FE-B3A1-964F-AF3B-8A6FE4D18A6E}" destId="{2BFEEC43-E9D5-8846-B7EF-635725F7AB1F}" srcOrd="0" destOrd="0" presId="urn:microsoft.com/office/officeart/2005/8/layout/chevron2"/>
    <dgm:cxn modelId="{85B46CD8-E248-4D45-A0BB-2A57D8052D8A}" srcId="{9B548E61-7C49-DC4E-BEB0-262E87DFB4C6}" destId="{65B1B6FE-B3A1-964F-AF3B-8A6FE4D18A6E}" srcOrd="3" destOrd="0" parTransId="{5A5694F7-D76D-D341-84E2-329D92F8158E}" sibTransId="{4E5A999E-54CF-224A-83D7-261557D478CA}"/>
    <dgm:cxn modelId="{82EC0677-E7EC-EA4D-81B5-CA656ACA5020}" srcId="{9B548E61-7C49-DC4E-BEB0-262E87DFB4C6}" destId="{4A91ABE0-DBE0-804E-ABCD-5F4FC7309CA0}" srcOrd="5" destOrd="0" parTransId="{8E5E4AA0-7E25-3241-A44C-A8D00B459981}" sibTransId="{382ECC5A-0174-1942-BF89-E89637CAED28}"/>
    <dgm:cxn modelId="{CB8F6CF5-C99D-DF4D-8F81-28648856CC1F}" type="presOf" srcId="{24F8F76A-ACE6-7649-83A8-7DF2BDC97EB8}" destId="{2228DD7C-7F36-8544-BABF-C20099A59D19}" srcOrd="0" destOrd="0" presId="urn:microsoft.com/office/officeart/2005/8/layout/chevron2"/>
    <dgm:cxn modelId="{D70DDA22-4D2E-384B-AC2C-B478CDAFD7DB}" srcId="{9B548E61-7C49-DC4E-BEB0-262E87DFB4C6}" destId="{E068EAA1-8B6B-EC4C-8EA2-DFD33143C878}" srcOrd="4" destOrd="0" parTransId="{6458E625-C98E-524E-ACF0-FFE6156513C2}" sibTransId="{23E6E03B-6C79-194F-A664-6CA83277476D}"/>
    <dgm:cxn modelId="{5AA4B94C-8232-4047-925D-A91C74277D39}" type="presParOf" srcId="{56414553-06BD-904F-BE72-6D8A4677FA7C}" destId="{8DC63567-5586-914E-AAC6-45DC01A23BD9}" srcOrd="0" destOrd="0" presId="urn:microsoft.com/office/officeart/2005/8/layout/chevron2"/>
    <dgm:cxn modelId="{1EEA7177-5C3C-0E42-900E-39B679D77855}" type="presParOf" srcId="{8DC63567-5586-914E-AAC6-45DC01A23BD9}" destId="{74F468F8-694F-EA41-835F-4694C690677C}" srcOrd="0" destOrd="0" presId="urn:microsoft.com/office/officeart/2005/8/layout/chevron2"/>
    <dgm:cxn modelId="{E88245D3-8D65-8040-96FB-55CC802B360B}" type="presParOf" srcId="{8DC63567-5586-914E-AAC6-45DC01A23BD9}" destId="{2228DD7C-7F36-8544-BABF-C20099A59D19}" srcOrd="1" destOrd="0" presId="urn:microsoft.com/office/officeart/2005/8/layout/chevron2"/>
    <dgm:cxn modelId="{9A1D828A-A0E4-A642-B882-C6B652A1F80A}" type="presParOf" srcId="{56414553-06BD-904F-BE72-6D8A4677FA7C}" destId="{F6569808-6B3A-7946-928F-99588E5B83D1}" srcOrd="1" destOrd="0" presId="urn:microsoft.com/office/officeart/2005/8/layout/chevron2"/>
    <dgm:cxn modelId="{EAAC4FC9-88BD-CB47-8B2E-352B165CDF02}" type="presParOf" srcId="{56414553-06BD-904F-BE72-6D8A4677FA7C}" destId="{CB933B2F-6F37-FA45-BED8-44B4FE80ECFA}" srcOrd="2" destOrd="0" presId="urn:microsoft.com/office/officeart/2005/8/layout/chevron2"/>
    <dgm:cxn modelId="{3095F31B-A72B-C940-A634-476F806DA6E3}" type="presParOf" srcId="{CB933B2F-6F37-FA45-BED8-44B4FE80ECFA}" destId="{5740543B-9037-F44A-B2A7-3D9C3AFBC285}" srcOrd="0" destOrd="0" presId="urn:microsoft.com/office/officeart/2005/8/layout/chevron2"/>
    <dgm:cxn modelId="{CD281A9F-CCFB-A84C-9280-9D4EA0592212}" type="presParOf" srcId="{CB933B2F-6F37-FA45-BED8-44B4FE80ECFA}" destId="{0D94663F-463D-1E4A-9CCE-BB4B3C24629E}" srcOrd="1" destOrd="0" presId="urn:microsoft.com/office/officeart/2005/8/layout/chevron2"/>
    <dgm:cxn modelId="{F5244259-101F-2146-9771-62B843929F75}" type="presParOf" srcId="{56414553-06BD-904F-BE72-6D8A4677FA7C}" destId="{529EB525-FD1D-ED4D-8BB8-0306D79DF1FD}" srcOrd="3" destOrd="0" presId="urn:microsoft.com/office/officeart/2005/8/layout/chevron2"/>
    <dgm:cxn modelId="{7D48B42C-82ED-0B4E-9C64-D0CB70B08872}" type="presParOf" srcId="{56414553-06BD-904F-BE72-6D8A4677FA7C}" destId="{5D988AB4-792A-514B-AB8A-53792038A206}" srcOrd="4" destOrd="0" presId="urn:microsoft.com/office/officeart/2005/8/layout/chevron2"/>
    <dgm:cxn modelId="{24E19C2C-3BC5-AC4C-A29B-72C3C0154156}" type="presParOf" srcId="{5D988AB4-792A-514B-AB8A-53792038A206}" destId="{0C0976DC-256F-294E-8B12-4C4E77F045FB}" srcOrd="0" destOrd="0" presId="urn:microsoft.com/office/officeart/2005/8/layout/chevron2"/>
    <dgm:cxn modelId="{E0C07E49-5233-F346-8C2F-E4A06BFDD705}" type="presParOf" srcId="{5D988AB4-792A-514B-AB8A-53792038A206}" destId="{12987E19-2F54-454D-A726-A9D74AAF8175}" srcOrd="1" destOrd="0" presId="urn:microsoft.com/office/officeart/2005/8/layout/chevron2"/>
    <dgm:cxn modelId="{4B565445-E139-AE47-9DCB-3F1C6C5A7B61}" type="presParOf" srcId="{56414553-06BD-904F-BE72-6D8A4677FA7C}" destId="{64105502-BB2D-ED4F-B9E3-A872FE062D9A}" srcOrd="5" destOrd="0" presId="urn:microsoft.com/office/officeart/2005/8/layout/chevron2"/>
    <dgm:cxn modelId="{834A5E54-0770-EE4C-A051-585CBA5F6479}" type="presParOf" srcId="{56414553-06BD-904F-BE72-6D8A4677FA7C}" destId="{0C5CF199-9244-8F45-8A3E-C69286313338}" srcOrd="6" destOrd="0" presId="urn:microsoft.com/office/officeart/2005/8/layout/chevron2"/>
    <dgm:cxn modelId="{179D2F26-4929-3A44-BDBA-E2E5FB67EE79}" type="presParOf" srcId="{0C5CF199-9244-8F45-8A3E-C69286313338}" destId="{2BFEEC43-E9D5-8846-B7EF-635725F7AB1F}" srcOrd="0" destOrd="0" presId="urn:microsoft.com/office/officeart/2005/8/layout/chevron2"/>
    <dgm:cxn modelId="{E2EF8516-F393-AB4F-8848-6C92F1CD879B}" type="presParOf" srcId="{0C5CF199-9244-8F45-8A3E-C69286313338}" destId="{48A51517-28A8-C849-872C-85ADB06FABB8}" srcOrd="1" destOrd="0" presId="urn:microsoft.com/office/officeart/2005/8/layout/chevron2"/>
    <dgm:cxn modelId="{4B4B7A4E-4BAE-8E47-ADB1-2B8C57BA4483}" type="presParOf" srcId="{56414553-06BD-904F-BE72-6D8A4677FA7C}" destId="{B2100A8B-05BF-8C41-BC35-A086965CC1B0}" srcOrd="7" destOrd="0" presId="urn:microsoft.com/office/officeart/2005/8/layout/chevron2"/>
    <dgm:cxn modelId="{E53B6890-D273-D542-B8FD-82DA5F402A46}" type="presParOf" srcId="{56414553-06BD-904F-BE72-6D8A4677FA7C}" destId="{CF53A194-AE48-9142-B0BE-1FA236A0DC01}" srcOrd="8" destOrd="0" presId="urn:microsoft.com/office/officeart/2005/8/layout/chevron2"/>
    <dgm:cxn modelId="{C8403C2F-BB99-9B47-B619-83D174295F71}" type="presParOf" srcId="{CF53A194-AE48-9142-B0BE-1FA236A0DC01}" destId="{64FFEDC1-10C8-F449-9E3A-4EA82FFC73B6}" srcOrd="0" destOrd="0" presId="urn:microsoft.com/office/officeart/2005/8/layout/chevron2"/>
    <dgm:cxn modelId="{ED0E649A-4918-164E-93A6-92A998D7098C}" type="presParOf" srcId="{CF53A194-AE48-9142-B0BE-1FA236A0DC01}" destId="{A529E621-2EC7-EB4C-B932-173CE4751BF6}" srcOrd="1" destOrd="0" presId="urn:microsoft.com/office/officeart/2005/8/layout/chevron2"/>
    <dgm:cxn modelId="{5F5F0183-A517-EE45-BA89-8A20A52DEE38}" type="presParOf" srcId="{56414553-06BD-904F-BE72-6D8A4677FA7C}" destId="{CAFD5144-65AB-DD4D-8EDA-586157689304}" srcOrd="9" destOrd="0" presId="urn:microsoft.com/office/officeart/2005/8/layout/chevron2"/>
    <dgm:cxn modelId="{D15FB34E-4206-4F2E-AC93-6837EE8C6747}" type="presParOf" srcId="{56414553-06BD-904F-BE72-6D8A4677FA7C}" destId="{615989E4-78C4-4C9C-A245-0EE27CDB472A}" srcOrd="10" destOrd="0" presId="urn:microsoft.com/office/officeart/2005/8/layout/chevron2"/>
    <dgm:cxn modelId="{ECA23502-CB51-4880-856F-0EE64124F68B}" type="presParOf" srcId="{615989E4-78C4-4C9C-A245-0EE27CDB472A}" destId="{C1F38676-DE00-494F-8661-9991DB3190F6}" srcOrd="0" destOrd="0" presId="urn:microsoft.com/office/officeart/2005/8/layout/chevron2"/>
    <dgm:cxn modelId="{896FFA08-182F-473B-BF23-A95065EC4583}" type="presParOf" srcId="{615989E4-78C4-4C9C-A245-0EE27CDB472A}" destId="{9A4DE729-9B48-453F-AD7B-C22D01864681}" srcOrd="1" destOrd="0" presId="urn:microsoft.com/office/officeart/2005/8/layout/chevron2"/>
    <dgm:cxn modelId="{C33090EF-6C47-44D9-804D-BB86C22DA6D8}" type="presParOf" srcId="{56414553-06BD-904F-BE72-6D8A4677FA7C}" destId="{00A4C1DD-FA7C-41D2-8DB4-4C58BF72D19A}" srcOrd="11" destOrd="0" presId="urn:microsoft.com/office/officeart/2005/8/layout/chevron2"/>
    <dgm:cxn modelId="{A1FE70F8-5482-4BA8-8C88-02FE7B8FCEC4}" type="presParOf" srcId="{56414553-06BD-904F-BE72-6D8A4677FA7C}" destId="{79933A64-EED3-4DC0-97A9-8AEABE02B512}" srcOrd="12" destOrd="0" presId="urn:microsoft.com/office/officeart/2005/8/layout/chevron2"/>
    <dgm:cxn modelId="{6CA0C316-6A30-4719-A243-996A734AD039}" type="presParOf" srcId="{79933A64-EED3-4DC0-97A9-8AEABE02B512}" destId="{FCB964AF-940D-466D-9393-16955E976C20}" srcOrd="0" destOrd="0" presId="urn:microsoft.com/office/officeart/2005/8/layout/chevron2"/>
    <dgm:cxn modelId="{852AA536-F848-41E5-B365-74CB110FFDA4}" type="presParOf" srcId="{79933A64-EED3-4DC0-97A9-8AEABE02B512}" destId="{D588792B-31F5-45DF-B84D-F56B65DE1975}" srcOrd="1" destOrd="0" presId="urn:microsoft.com/office/officeart/2005/8/layout/chevron2"/>
    <dgm:cxn modelId="{30EEB7B7-DD43-4000-8568-7B621DDB81DF}" type="presParOf" srcId="{56414553-06BD-904F-BE72-6D8A4677FA7C}" destId="{4F7F16AA-2368-45C8-A891-EADE1ECFA9AD}" srcOrd="13" destOrd="0" presId="urn:microsoft.com/office/officeart/2005/8/layout/chevron2"/>
    <dgm:cxn modelId="{FC5AD866-1D1B-43E9-A0A7-034A1118EA20}" type="presParOf" srcId="{56414553-06BD-904F-BE72-6D8A4677FA7C}" destId="{21BBE873-5627-4DD6-8CB3-1D16F3741161}" srcOrd="14" destOrd="0" presId="urn:microsoft.com/office/officeart/2005/8/layout/chevron2"/>
    <dgm:cxn modelId="{7F0D1747-3F7E-4BA9-B87E-AB15A485F53B}" type="presParOf" srcId="{21BBE873-5627-4DD6-8CB3-1D16F3741161}" destId="{A1E30DC1-5F93-4BD8-A01B-41F66DFF8919}" srcOrd="0" destOrd="0" presId="urn:microsoft.com/office/officeart/2005/8/layout/chevron2"/>
    <dgm:cxn modelId="{D391B122-9293-4135-9A45-47844E361EA9}" type="presParOf" srcId="{21BBE873-5627-4DD6-8CB3-1D16F3741161}" destId="{3039E490-E32D-4130-948B-A3AE03F50466}" srcOrd="1" destOrd="0" presId="urn:microsoft.com/office/officeart/2005/8/layout/chevron2"/>
    <dgm:cxn modelId="{5996F8FA-CAA6-401C-969B-D3D87CCF5F2A}" type="presParOf" srcId="{56414553-06BD-904F-BE72-6D8A4677FA7C}" destId="{9D94C76A-C8CE-44CB-8A1D-AE229CE590A5}" srcOrd="15" destOrd="0" presId="urn:microsoft.com/office/officeart/2005/8/layout/chevron2"/>
    <dgm:cxn modelId="{3DBB6E58-3007-4238-974D-9F8CAEF31555}" type="presParOf" srcId="{56414553-06BD-904F-BE72-6D8A4677FA7C}" destId="{F0AB2151-968D-46CB-99AA-55EE9237353C}" srcOrd="16" destOrd="0" presId="urn:microsoft.com/office/officeart/2005/8/layout/chevron2"/>
    <dgm:cxn modelId="{5B5B99D9-0745-4813-9183-C0F84862CD91}" type="presParOf" srcId="{F0AB2151-968D-46CB-99AA-55EE9237353C}" destId="{D9B2467E-1318-4B66-9D91-898A9A4153AE}" srcOrd="0" destOrd="0" presId="urn:microsoft.com/office/officeart/2005/8/layout/chevron2"/>
    <dgm:cxn modelId="{47B83784-DF10-491E-A9D3-FA4DA9A74F4B}" type="presParOf" srcId="{F0AB2151-968D-46CB-99AA-55EE9237353C}" destId="{D64FA027-7912-4822-8EBA-7ED3B94AA2B9}" srcOrd="1" destOrd="0" presId="urn:microsoft.com/office/officeart/2005/8/layout/chevron2"/>
    <dgm:cxn modelId="{A88C09CF-FF56-4664-A9CB-6B1959F8BD28}" type="presParOf" srcId="{56414553-06BD-904F-BE72-6D8A4677FA7C}" destId="{6438F490-878C-4F07-A17C-2767A755DDED}" srcOrd="17" destOrd="0" presId="urn:microsoft.com/office/officeart/2005/8/layout/chevron2"/>
    <dgm:cxn modelId="{AF91B2AD-62D4-4BF1-8935-FF2B36FCA730}" type="presParOf" srcId="{56414553-06BD-904F-BE72-6D8A4677FA7C}" destId="{2CD82786-87DE-4C2B-AC64-76ABDE678F98}" srcOrd="18" destOrd="0" presId="urn:microsoft.com/office/officeart/2005/8/layout/chevron2"/>
    <dgm:cxn modelId="{AC2839F6-7080-4DD9-921C-DC85A5DAC6FF}" type="presParOf" srcId="{2CD82786-87DE-4C2B-AC64-76ABDE678F98}" destId="{C7B34EEA-476B-4CD1-9EB1-8F48BBF32672}" srcOrd="0" destOrd="0" presId="urn:microsoft.com/office/officeart/2005/8/layout/chevron2"/>
    <dgm:cxn modelId="{745F1078-F38C-4DBE-BCA9-48F24B4DE76E}" type="presParOf" srcId="{2CD82786-87DE-4C2B-AC64-76ABDE678F98}" destId="{5D439391-21EF-4071-B643-041457F0FC0C}" srcOrd="1" destOrd="0" presId="urn:microsoft.com/office/officeart/2005/8/layout/chevron2"/>
    <dgm:cxn modelId="{D748CA18-7BAD-4783-A1F1-6C7380D03955}" type="presParOf" srcId="{56414553-06BD-904F-BE72-6D8A4677FA7C}" destId="{2DFDEAF2-5EAE-4845-BA70-02E15198B04B}" srcOrd="19" destOrd="0" presId="urn:microsoft.com/office/officeart/2005/8/layout/chevron2"/>
    <dgm:cxn modelId="{E5E889BB-2258-4BC1-8575-C329C5DCCA8E}" type="presParOf" srcId="{56414553-06BD-904F-BE72-6D8A4677FA7C}" destId="{299E555D-09DE-4901-BA8F-9CFDA69597A5}" srcOrd="20" destOrd="0" presId="urn:microsoft.com/office/officeart/2005/8/layout/chevron2"/>
    <dgm:cxn modelId="{52E19975-3E25-49CE-B3AC-9E66D5ED1A44}" type="presParOf" srcId="{299E555D-09DE-4901-BA8F-9CFDA69597A5}" destId="{3B8AF3F1-B9FD-4222-9269-BB7FCA1446DA}" srcOrd="0" destOrd="0" presId="urn:microsoft.com/office/officeart/2005/8/layout/chevron2"/>
    <dgm:cxn modelId="{5493EE67-B1E5-42B2-BE6E-BAEDDBDEE28A}" type="presParOf" srcId="{299E555D-09DE-4901-BA8F-9CFDA69597A5}" destId="{06A2CBB7-8E59-474F-B3F9-3ED1D687D7CE}" srcOrd="1" destOrd="0" presId="urn:microsoft.com/office/officeart/2005/8/layout/chevron2"/>
    <dgm:cxn modelId="{9140F213-B752-45C0-926C-47DEE4262550}" type="presParOf" srcId="{56414553-06BD-904F-BE72-6D8A4677FA7C}" destId="{BA718BFE-4E12-4DED-A124-FFE02A056C51}" srcOrd="21" destOrd="0" presId="urn:microsoft.com/office/officeart/2005/8/layout/chevron2"/>
    <dgm:cxn modelId="{C3C1D9A7-9BE4-4C88-A8F3-41C1FEA998DC}" type="presParOf" srcId="{56414553-06BD-904F-BE72-6D8A4677FA7C}" destId="{2CC0900C-C00A-49B0-B991-204DEF08022C}" srcOrd="22" destOrd="0" presId="urn:microsoft.com/office/officeart/2005/8/layout/chevron2"/>
    <dgm:cxn modelId="{9C5EBCFC-09F3-4D90-9612-04E85A7580A4}" type="presParOf" srcId="{2CC0900C-C00A-49B0-B991-204DEF08022C}" destId="{193015FC-E0C1-4448-B2AD-EF69D1A75328}" srcOrd="0" destOrd="0" presId="urn:microsoft.com/office/officeart/2005/8/layout/chevron2"/>
    <dgm:cxn modelId="{750492E1-46DF-4E63-B4EE-FD4D49E47631}" type="presParOf" srcId="{2CC0900C-C00A-49B0-B991-204DEF08022C}" destId="{3C5ED4EA-D07C-4126-BDBB-6E0C7173CB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468F8-694F-EA41-835F-4694C690677C}">
      <dsp:nvSpPr>
        <dsp:cNvPr id="0" name=""/>
        <dsp:cNvSpPr/>
      </dsp:nvSpPr>
      <dsp:spPr>
        <a:xfrm rot="5400000">
          <a:off x="-77837" y="80872"/>
          <a:ext cx="518915" cy="36324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84654"/>
        <a:ext cx="363240" cy="155675"/>
      </dsp:txXfrm>
    </dsp:sp>
    <dsp:sp modelId="{2228DD7C-7F36-8544-BABF-C20099A59D19}">
      <dsp:nvSpPr>
        <dsp:cNvPr id="0" name=""/>
        <dsp:cNvSpPr/>
      </dsp:nvSpPr>
      <dsp:spPr>
        <a:xfrm rot="5400000">
          <a:off x="3738027" y="-3371751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Mecatrónica</a:t>
          </a:r>
        </a:p>
      </dsp:txBody>
      <dsp:txXfrm rot="-5400000">
        <a:off x="363240" y="19501"/>
        <a:ext cx="7070404" cy="304364"/>
      </dsp:txXfrm>
    </dsp:sp>
    <dsp:sp modelId="{5740543B-9037-F44A-B2A7-3D9C3AFBC285}">
      <dsp:nvSpPr>
        <dsp:cNvPr id="0" name=""/>
        <dsp:cNvSpPr/>
      </dsp:nvSpPr>
      <dsp:spPr>
        <a:xfrm rot="5400000">
          <a:off x="-77837" y="550988"/>
          <a:ext cx="518915" cy="363240"/>
        </a:xfrm>
        <a:prstGeom prst="chevron">
          <a:avLst/>
        </a:prstGeom>
        <a:solidFill>
          <a:schemeClr val="accent1">
            <a:shade val="80000"/>
            <a:hueOff val="24660"/>
            <a:satOff val="470"/>
            <a:lumOff val="2078"/>
            <a:alphaOff val="0"/>
          </a:schemeClr>
        </a:solidFill>
        <a:ln w="12700" cap="flat" cmpd="sng" algn="ctr">
          <a:solidFill>
            <a:schemeClr val="accent1">
              <a:shade val="80000"/>
              <a:hueOff val="24660"/>
              <a:satOff val="470"/>
              <a:lumOff val="2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654770"/>
        <a:ext cx="363240" cy="155675"/>
      </dsp:txXfrm>
    </dsp:sp>
    <dsp:sp modelId="{0D94663F-463D-1E4A-9CCE-BB4B3C24629E}">
      <dsp:nvSpPr>
        <dsp:cNvPr id="0" name=""/>
        <dsp:cNvSpPr/>
      </dsp:nvSpPr>
      <dsp:spPr>
        <a:xfrm rot="5400000">
          <a:off x="3738027" y="-2901635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4660"/>
              <a:satOff val="470"/>
              <a:lumOff val="2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Electromecánica</a:t>
          </a:r>
        </a:p>
      </dsp:txBody>
      <dsp:txXfrm rot="-5400000">
        <a:off x="363240" y="489617"/>
        <a:ext cx="7070404" cy="304364"/>
      </dsp:txXfrm>
    </dsp:sp>
    <dsp:sp modelId="{0C0976DC-256F-294E-8B12-4C4E77F045FB}">
      <dsp:nvSpPr>
        <dsp:cNvPr id="0" name=""/>
        <dsp:cNvSpPr/>
      </dsp:nvSpPr>
      <dsp:spPr>
        <a:xfrm rot="5400000">
          <a:off x="-77837" y="1021104"/>
          <a:ext cx="518915" cy="363240"/>
        </a:xfrm>
        <a:prstGeom prst="chevron">
          <a:avLst/>
        </a:prstGeom>
        <a:solidFill>
          <a:schemeClr val="accent1">
            <a:shade val="80000"/>
            <a:hueOff val="49321"/>
            <a:satOff val="941"/>
            <a:lumOff val="4155"/>
            <a:alphaOff val="0"/>
          </a:schemeClr>
        </a:solidFill>
        <a:ln w="12700" cap="flat" cmpd="sng" algn="ctr">
          <a:solidFill>
            <a:schemeClr val="accent1">
              <a:shade val="80000"/>
              <a:hueOff val="49321"/>
              <a:satOff val="941"/>
              <a:lumOff val="41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124886"/>
        <a:ext cx="363240" cy="155675"/>
      </dsp:txXfrm>
    </dsp:sp>
    <dsp:sp modelId="{12987E19-2F54-454D-A726-A9D74AAF8175}">
      <dsp:nvSpPr>
        <dsp:cNvPr id="0" name=""/>
        <dsp:cNvSpPr/>
      </dsp:nvSpPr>
      <dsp:spPr>
        <a:xfrm rot="5400000">
          <a:off x="3738027" y="-2431519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49321"/>
              <a:satOff val="941"/>
              <a:lumOff val="41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Máquinas herramienta</a:t>
          </a:r>
        </a:p>
      </dsp:txBody>
      <dsp:txXfrm rot="-5400000">
        <a:off x="363240" y="959733"/>
        <a:ext cx="7070404" cy="304364"/>
      </dsp:txXfrm>
    </dsp:sp>
    <dsp:sp modelId="{2BFEEC43-E9D5-8846-B7EF-635725F7AB1F}">
      <dsp:nvSpPr>
        <dsp:cNvPr id="0" name=""/>
        <dsp:cNvSpPr/>
      </dsp:nvSpPr>
      <dsp:spPr>
        <a:xfrm rot="5400000">
          <a:off x="-77837" y="1491220"/>
          <a:ext cx="518915" cy="363240"/>
        </a:xfrm>
        <a:prstGeom prst="chevron">
          <a:avLst/>
        </a:prstGeom>
        <a:solidFill>
          <a:schemeClr val="accent1">
            <a:shade val="80000"/>
            <a:hueOff val="73981"/>
            <a:satOff val="1411"/>
            <a:lumOff val="6233"/>
            <a:alphaOff val="0"/>
          </a:schemeClr>
        </a:solidFill>
        <a:ln w="12700" cap="flat" cmpd="sng" algn="ctr">
          <a:solidFill>
            <a:schemeClr val="accent1">
              <a:shade val="80000"/>
              <a:hueOff val="73981"/>
              <a:satOff val="1411"/>
              <a:lumOff val="6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595002"/>
        <a:ext cx="363240" cy="155675"/>
      </dsp:txXfrm>
    </dsp:sp>
    <dsp:sp modelId="{48A51517-28A8-C849-872C-85ADB06FABB8}">
      <dsp:nvSpPr>
        <dsp:cNvPr id="0" name=""/>
        <dsp:cNvSpPr/>
      </dsp:nvSpPr>
      <dsp:spPr>
        <a:xfrm rot="5400000">
          <a:off x="3738027" y="-1961403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73981"/>
              <a:satOff val="1411"/>
              <a:lumOff val="6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Contabilidad</a:t>
          </a:r>
        </a:p>
      </dsp:txBody>
      <dsp:txXfrm rot="-5400000">
        <a:off x="363240" y="1429849"/>
        <a:ext cx="7070404" cy="304364"/>
      </dsp:txXfrm>
    </dsp:sp>
    <dsp:sp modelId="{64FFEDC1-10C8-F449-9E3A-4EA82FFC73B6}">
      <dsp:nvSpPr>
        <dsp:cNvPr id="0" name=""/>
        <dsp:cNvSpPr/>
      </dsp:nvSpPr>
      <dsp:spPr>
        <a:xfrm rot="5400000">
          <a:off x="-77837" y="1961336"/>
          <a:ext cx="518915" cy="363240"/>
        </a:xfrm>
        <a:prstGeom prst="chevron">
          <a:avLst/>
        </a:prstGeom>
        <a:solidFill>
          <a:schemeClr val="accent1">
            <a:shade val="80000"/>
            <a:hueOff val="98641"/>
            <a:satOff val="1882"/>
            <a:lumOff val="8311"/>
            <a:alphaOff val="0"/>
          </a:schemeClr>
        </a:solidFill>
        <a:ln w="12700" cap="flat" cmpd="sng" algn="ctr">
          <a:solidFill>
            <a:schemeClr val="accent1">
              <a:shade val="80000"/>
              <a:hueOff val="98641"/>
              <a:satOff val="1882"/>
              <a:lumOff val="8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065118"/>
        <a:ext cx="363240" cy="155675"/>
      </dsp:txXfrm>
    </dsp:sp>
    <dsp:sp modelId="{A529E621-2EC7-EB4C-B932-173CE4751BF6}">
      <dsp:nvSpPr>
        <dsp:cNvPr id="0" name=""/>
        <dsp:cNvSpPr/>
      </dsp:nvSpPr>
      <dsp:spPr>
        <a:xfrm rot="5400000">
          <a:off x="3738027" y="-1491287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98641"/>
              <a:satOff val="1882"/>
              <a:lumOff val="8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Informática</a:t>
          </a:r>
        </a:p>
      </dsp:txBody>
      <dsp:txXfrm rot="-5400000">
        <a:off x="363240" y="1899965"/>
        <a:ext cx="7070404" cy="304364"/>
      </dsp:txXfrm>
    </dsp:sp>
    <dsp:sp modelId="{C1F38676-DE00-494F-8661-9991DB3190F6}">
      <dsp:nvSpPr>
        <dsp:cNvPr id="0" name=""/>
        <dsp:cNvSpPr/>
      </dsp:nvSpPr>
      <dsp:spPr>
        <a:xfrm rot="5400000">
          <a:off x="-77837" y="2431452"/>
          <a:ext cx="518915" cy="363240"/>
        </a:xfrm>
        <a:prstGeom prst="chevron">
          <a:avLst/>
        </a:prstGeom>
        <a:solidFill>
          <a:schemeClr val="accent1">
            <a:shade val="80000"/>
            <a:hueOff val="123302"/>
            <a:satOff val="2352"/>
            <a:lumOff val="10389"/>
            <a:alphaOff val="0"/>
          </a:schemeClr>
        </a:solidFill>
        <a:ln w="12700" cap="flat" cmpd="sng" algn="ctr">
          <a:solidFill>
            <a:schemeClr val="accent1">
              <a:shade val="80000"/>
              <a:hueOff val="123302"/>
              <a:satOff val="2352"/>
              <a:lumOff val="103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535234"/>
        <a:ext cx="363240" cy="155675"/>
      </dsp:txXfrm>
    </dsp:sp>
    <dsp:sp modelId="{9A4DE729-9B48-453F-AD7B-C22D01864681}">
      <dsp:nvSpPr>
        <dsp:cNvPr id="0" name=""/>
        <dsp:cNvSpPr/>
      </dsp:nvSpPr>
      <dsp:spPr>
        <a:xfrm rot="5400000">
          <a:off x="3738027" y="-1021171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23302"/>
              <a:satOff val="2352"/>
              <a:lumOff val="103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Autotrónica</a:t>
          </a: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3240" y="2370081"/>
        <a:ext cx="7070404" cy="304364"/>
      </dsp:txXfrm>
    </dsp:sp>
    <dsp:sp modelId="{FCB964AF-940D-466D-9393-16955E976C20}">
      <dsp:nvSpPr>
        <dsp:cNvPr id="0" name=""/>
        <dsp:cNvSpPr/>
      </dsp:nvSpPr>
      <dsp:spPr>
        <a:xfrm rot="5400000">
          <a:off x="-77837" y="2901568"/>
          <a:ext cx="518915" cy="363240"/>
        </a:xfrm>
        <a:prstGeom prst="chevron">
          <a:avLst/>
        </a:prstGeom>
        <a:solidFill>
          <a:schemeClr val="accent1">
            <a:shade val="80000"/>
            <a:hueOff val="147962"/>
            <a:satOff val="2823"/>
            <a:lumOff val="12466"/>
            <a:alphaOff val="0"/>
          </a:schemeClr>
        </a:solidFill>
        <a:ln w="12700" cap="flat" cmpd="sng" algn="ctr">
          <a:solidFill>
            <a:schemeClr val="accent1">
              <a:shade val="80000"/>
              <a:hueOff val="147962"/>
              <a:satOff val="2823"/>
              <a:lumOff val="124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005350"/>
        <a:ext cx="363240" cy="155675"/>
      </dsp:txXfrm>
    </dsp:sp>
    <dsp:sp modelId="{D588792B-31F5-45DF-B84D-F56B65DE1975}">
      <dsp:nvSpPr>
        <dsp:cNvPr id="0" name=""/>
        <dsp:cNvSpPr/>
      </dsp:nvSpPr>
      <dsp:spPr>
        <a:xfrm rot="5400000">
          <a:off x="3738027" y="-551055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47962"/>
              <a:satOff val="2823"/>
              <a:lumOff val="124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Refrigeración y  Climatización</a:t>
          </a:r>
        </a:p>
      </dsp:txBody>
      <dsp:txXfrm rot="-5400000">
        <a:off x="363240" y="2840197"/>
        <a:ext cx="7070404" cy="304364"/>
      </dsp:txXfrm>
    </dsp:sp>
    <dsp:sp modelId="{A1E30DC1-5F93-4BD8-A01B-41F66DFF8919}">
      <dsp:nvSpPr>
        <dsp:cNvPr id="0" name=""/>
        <dsp:cNvSpPr/>
      </dsp:nvSpPr>
      <dsp:spPr>
        <a:xfrm rot="5400000">
          <a:off x="-77837" y="3371684"/>
          <a:ext cx="518915" cy="363240"/>
        </a:xfrm>
        <a:prstGeom prst="chevron">
          <a:avLst/>
        </a:prstGeom>
        <a:solidFill>
          <a:schemeClr val="accent1">
            <a:shade val="80000"/>
            <a:hueOff val="172622"/>
            <a:satOff val="3293"/>
            <a:lumOff val="14544"/>
            <a:alphaOff val="0"/>
          </a:schemeClr>
        </a:solidFill>
        <a:ln w="12700" cap="flat" cmpd="sng" algn="ctr">
          <a:solidFill>
            <a:schemeClr val="accent1">
              <a:shade val="80000"/>
              <a:hueOff val="172622"/>
              <a:satOff val="3293"/>
              <a:lumOff val="145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475466"/>
        <a:ext cx="363240" cy="155675"/>
      </dsp:txXfrm>
    </dsp:sp>
    <dsp:sp modelId="{3039E490-E32D-4130-948B-A3AE03F50466}">
      <dsp:nvSpPr>
        <dsp:cNvPr id="0" name=""/>
        <dsp:cNvSpPr/>
      </dsp:nvSpPr>
      <dsp:spPr>
        <a:xfrm rot="5400000">
          <a:off x="3738027" y="-80939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72622"/>
              <a:satOff val="3293"/>
              <a:lumOff val="145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Asistente Directivo</a:t>
          </a:r>
        </a:p>
      </dsp:txBody>
      <dsp:txXfrm rot="-5400000">
        <a:off x="363240" y="3310313"/>
        <a:ext cx="7070404" cy="304364"/>
      </dsp:txXfrm>
    </dsp:sp>
    <dsp:sp modelId="{D9B2467E-1318-4B66-9D91-898A9A4153AE}">
      <dsp:nvSpPr>
        <dsp:cNvPr id="0" name=""/>
        <dsp:cNvSpPr/>
      </dsp:nvSpPr>
      <dsp:spPr>
        <a:xfrm rot="5400000">
          <a:off x="-77837" y="3841800"/>
          <a:ext cx="518915" cy="363240"/>
        </a:xfrm>
        <a:prstGeom prst="chevron">
          <a:avLst/>
        </a:prstGeom>
        <a:solidFill>
          <a:schemeClr val="accent1">
            <a:shade val="80000"/>
            <a:hueOff val="197282"/>
            <a:satOff val="3764"/>
            <a:lumOff val="16622"/>
            <a:alphaOff val="0"/>
          </a:schemeClr>
        </a:solidFill>
        <a:ln w="12700" cap="flat" cmpd="sng" algn="ctr">
          <a:solidFill>
            <a:schemeClr val="accent1">
              <a:shade val="80000"/>
              <a:hueOff val="197282"/>
              <a:satOff val="3764"/>
              <a:lumOff val="166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45582"/>
        <a:ext cx="363240" cy="155675"/>
      </dsp:txXfrm>
    </dsp:sp>
    <dsp:sp modelId="{D64FA027-7912-4822-8EBA-7ED3B94AA2B9}">
      <dsp:nvSpPr>
        <dsp:cNvPr id="0" name=""/>
        <dsp:cNvSpPr/>
      </dsp:nvSpPr>
      <dsp:spPr>
        <a:xfrm rot="5400000">
          <a:off x="3738027" y="389176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282"/>
              <a:satOff val="3764"/>
              <a:lumOff val="166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Sistemas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Automáticos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3240" y="3780429"/>
        <a:ext cx="7070404" cy="304364"/>
      </dsp:txXfrm>
    </dsp:sp>
    <dsp:sp modelId="{C7B34EEA-476B-4CD1-9EB1-8F48BBF32672}">
      <dsp:nvSpPr>
        <dsp:cNvPr id="0" name=""/>
        <dsp:cNvSpPr/>
      </dsp:nvSpPr>
      <dsp:spPr>
        <a:xfrm rot="5400000">
          <a:off x="-77837" y="4311916"/>
          <a:ext cx="518915" cy="363240"/>
        </a:xfrm>
        <a:prstGeom prst="chevron">
          <a:avLst/>
        </a:prstGeom>
        <a:solidFill>
          <a:schemeClr val="accent1">
            <a:shade val="80000"/>
            <a:hueOff val="221943"/>
            <a:satOff val="4234"/>
            <a:lumOff val="18700"/>
            <a:alphaOff val="0"/>
          </a:schemeClr>
        </a:solidFill>
        <a:ln w="12700" cap="flat" cmpd="sng" algn="ctr">
          <a:solidFill>
            <a:schemeClr val="accent1">
              <a:shade val="80000"/>
              <a:hueOff val="221943"/>
              <a:satOff val="4234"/>
              <a:lumOff val="187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415698"/>
        <a:ext cx="363240" cy="155675"/>
      </dsp:txXfrm>
    </dsp:sp>
    <dsp:sp modelId="{5D439391-21EF-4071-B643-041457F0FC0C}">
      <dsp:nvSpPr>
        <dsp:cNvPr id="0" name=""/>
        <dsp:cNvSpPr/>
      </dsp:nvSpPr>
      <dsp:spPr>
        <a:xfrm rot="5400000">
          <a:off x="3738027" y="859292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21943"/>
              <a:satOff val="4234"/>
              <a:lumOff val="187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Química Industrial</a:t>
          </a:r>
        </a:p>
      </dsp:txBody>
      <dsp:txXfrm rot="-5400000">
        <a:off x="363240" y="4250545"/>
        <a:ext cx="7070404" cy="304364"/>
      </dsp:txXfrm>
    </dsp:sp>
    <dsp:sp modelId="{3B8AF3F1-B9FD-4222-9269-BB7FCA1446DA}">
      <dsp:nvSpPr>
        <dsp:cNvPr id="0" name=""/>
        <dsp:cNvSpPr/>
      </dsp:nvSpPr>
      <dsp:spPr>
        <a:xfrm rot="5400000">
          <a:off x="-77837" y="4782032"/>
          <a:ext cx="518915" cy="363240"/>
        </a:xfrm>
        <a:prstGeom prst="chevron">
          <a:avLst/>
        </a:prstGeom>
        <a:solidFill>
          <a:schemeClr val="accent1">
            <a:shade val="80000"/>
            <a:hueOff val="246603"/>
            <a:satOff val="4705"/>
            <a:lumOff val="20777"/>
            <a:alphaOff val="0"/>
          </a:schemeClr>
        </a:solidFill>
        <a:ln w="12700" cap="flat" cmpd="sng" algn="ctr">
          <a:solidFill>
            <a:schemeClr val="accent1">
              <a:shade val="80000"/>
              <a:hueOff val="246603"/>
              <a:satOff val="4705"/>
              <a:lumOff val="207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885814"/>
        <a:ext cx="363240" cy="155675"/>
      </dsp:txXfrm>
    </dsp:sp>
    <dsp:sp modelId="{06A2CBB7-8E59-474F-B3F9-3ED1D687D7CE}">
      <dsp:nvSpPr>
        <dsp:cNvPr id="0" name=""/>
        <dsp:cNvSpPr/>
      </dsp:nvSpPr>
      <dsp:spPr>
        <a:xfrm rot="5400000">
          <a:off x="3738027" y="1329408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46603"/>
              <a:satOff val="4705"/>
              <a:lumOff val="207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Sistemas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Electrónicos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3240" y="4720661"/>
        <a:ext cx="7070404" cy="304364"/>
      </dsp:txXfrm>
    </dsp:sp>
    <dsp:sp modelId="{193015FC-E0C1-4448-B2AD-EF69D1A75328}">
      <dsp:nvSpPr>
        <dsp:cNvPr id="0" name=""/>
        <dsp:cNvSpPr/>
      </dsp:nvSpPr>
      <dsp:spPr>
        <a:xfrm rot="5400000">
          <a:off x="-77837" y="5252148"/>
          <a:ext cx="518915" cy="363240"/>
        </a:xfrm>
        <a:prstGeom prst="chevron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5355930"/>
        <a:ext cx="363240" cy="155675"/>
      </dsp:txXfrm>
    </dsp:sp>
    <dsp:sp modelId="{3C5ED4EA-D07C-4126-BDBB-6E0C7173CBB9}">
      <dsp:nvSpPr>
        <dsp:cNvPr id="0" name=""/>
        <dsp:cNvSpPr/>
      </dsp:nvSpPr>
      <dsp:spPr>
        <a:xfrm rot="5400000">
          <a:off x="3738027" y="1799524"/>
          <a:ext cx="337294" cy="7086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Mantenimiento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Automotriz</a:t>
          </a:r>
          <a:r>
            <a:rPr lang="es-MX" sz="2800" b="0" i="0" kern="1200" dirty="0"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3240" y="5190777"/>
        <a:ext cx="7070404" cy="304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30A7-7C80-4ED3-9554-E833E194F886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F94C4-D81B-40AB-BF56-D44B8418628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893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162CD-D683-4A50-8BA8-067C4C17E5D7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814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162CD-D683-4A50-8BA8-067C4C17E5D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21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162CD-D683-4A50-8BA8-067C4C17E5D7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28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162CD-D683-4A50-8BA8-067C4C17E5D7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74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162CD-D683-4A50-8BA8-067C4C17E5D7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428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459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386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21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0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750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178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996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118ED-7484-4E05-B172-D05422E9ADF9}" type="datetimeFigureOut">
              <a:rPr lang="es-MX" smtClean="0"/>
              <a:t>15/03/2018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B4574-4FEC-4901-A54F-3A75775D4132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gi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6.png"/><Relationship Id="rId4" Type="http://schemas.openxmlformats.org/officeDocument/2006/relationships/image" Target="../media/image39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9" Type="http://schemas.openxmlformats.org/officeDocument/2006/relationships/image" Target="../media/image94.png"/><Relationship Id="rId21" Type="http://schemas.openxmlformats.org/officeDocument/2006/relationships/image" Target="../media/image76.png"/><Relationship Id="rId34" Type="http://schemas.openxmlformats.org/officeDocument/2006/relationships/image" Target="../media/image89.png"/><Relationship Id="rId42" Type="http://schemas.openxmlformats.org/officeDocument/2006/relationships/image" Target="../media/image97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41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37" Type="http://schemas.openxmlformats.org/officeDocument/2006/relationships/image" Target="../media/image92.png"/><Relationship Id="rId40" Type="http://schemas.openxmlformats.org/officeDocument/2006/relationships/image" Target="../media/image95.pn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jpeg"/><Relationship Id="rId36" Type="http://schemas.openxmlformats.org/officeDocument/2006/relationships/image" Target="../media/image91.emf"/><Relationship Id="rId10" Type="http://schemas.openxmlformats.org/officeDocument/2006/relationships/image" Target="../media/image65.jpeg"/><Relationship Id="rId19" Type="http://schemas.openxmlformats.org/officeDocument/2006/relationships/image" Target="../media/image74.png"/><Relationship Id="rId31" Type="http://schemas.openxmlformats.org/officeDocument/2006/relationships/image" Target="../media/image86.png"/><Relationship Id="rId4" Type="http://schemas.openxmlformats.org/officeDocument/2006/relationships/image" Target="../media/image59.gif"/><Relationship Id="rId9" Type="http://schemas.openxmlformats.org/officeDocument/2006/relationships/image" Target="../media/image64.jpe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Relationship Id="rId35" Type="http://schemas.openxmlformats.org/officeDocument/2006/relationships/image" Target="../media/image90.png"/><Relationship Id="rId43" Type="http://schemas.openxmlformats.org/officeDocument/2006/relationships/image" Target="../media/image98.png"/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5" Type="http://schemas.openxmlformats.org/officeDocument/2006/relationships/image" Target="../media/image80.jpg"/><Relationship Id="rId33" Type="http://schemas.openxmlformats.org/officeDocument/2006/relationships/image" Target="../media/image88.png"/><Relationship Id="rId38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gi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176415" y="3069913"/>
            <a:ext cx="49675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4500" b="1" dirty="0">
                <a:latin typeface="Arial" panose="020B0604020202020204" pitchFamily="34" charset="0"/>
                <a:cs typeface="Arial" panose="020B0604020202020204" pitchFamily="34" charset="0"/>
              </a:rPr>
              <a:t>Conalep Coahuila</a:t>
            </a:r>
            <a:endParaRPr lang="es-MX" sz="4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" y="4482997"/>
            <a:ext cx="9143999" cy="1517753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Dual:</a:t>
            </a:r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s-MX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para atraer, desarrollar y mantener </a:t>
            </a:r>
          </a:p>
          <a:p>
            <a:pPr algn="r"/>
            <a:r>
              <a:rPr lang="es-MX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talento en la empresa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54" y="1243844"/>
            <a:ext cx="2415539" cy="2041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97" y="1086447"/>
            <a:ext cx="3636025" cy="20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688767" y="905226"/>
            <a:ext cx="3294089" cy="4833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2700" dirty="0">
                <a:solidFill>
                  <a:schemeClr val="tx1"/>
                </a:solidFill>
              </a:rPr>
              <a:t>La suma de ambos permite la pertinencia y tiempo de los puestos de aprendizaje y planes de rotación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48" y="3401692"/>
            <a:ext cx="2821898" cy="227037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398687" y="1021008"/>
            <a:ext cx="2618381" cy="213490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2700" b="1" dirty="0">
                <a:solidFill>
                  <a:schemeClr val="bg1"/>
                </a:solidFill>
              </a:rPr>
              <a:t>Empresa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Operador del Centro Empresarial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Formador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Instructor</a:t>
            </a:r>
          </a:p>
        </p:txBody>
      </p:sp>
      <p:sp>
        <p:nvSpPr>
          <p:cNvPr id="8" name="Elipse 7"/>
          <p:cNvSpPr/>
          <p:nvPr/>
        </p:nvSpPr>
        <p:spPr>
          <a:xfrm>
            <a:off x="2361110" y="3817191"/>
            <a:ext cx="2618381" cy="213490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2700" b="1" dirty="0">
                <a:solidFill>
                  <a:schemeClr val="bg1"/>
                </a:solidFill>
              </a:rPr>
              <a:t>Escuela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Coordinador Estatal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Gestor de Vinculación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Tutor Especial Dual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291461" y="3071054"/>
            <a:ext cx="8395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950" b="1" dirty="0"/>
              <a:t>+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4616133" y="3219930"/>
            <a:ext cx="890476" cy="639446"/>
          </a:xfrm>
          <a:prstGeom prst="rightArrow">
            <a:avLst/>
          </a:prstGeom>
          <a:solidFill>
            <a:schemeClr val="tx1"/>
          </a:solidFill>
          <a:ln>
            <a:solidFill>
              <a:srgbClr val="2D875A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350" dirty="0">
              <a:solidFill>
                <a:schemeClr val="tx1"/>
              </a:solidFill>
            </a:endParaRPr>
          </a:p>
        </p:txBody>
      </p:sp>
      <p:sp>
        <p:nvSpPr>
          <p:cNvPr id="11" name="Rectángulo 12"/>
          <p:cNvSpPr/>
          <p:nvPr/>
        </p:nvSpPr>
        <p:spPr>
          <a:xfrm>
            <a:off x="0" y="857250"/>
            <a:ext cx="1888588" cy="51435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000" b="1" dirty="0">
                <a:latin typeface="Arial" panose="020B0604020202020204" pitchFamily="34" charset="0"/>
                <a:cs typeface="Arial" panose="020B0604020202020204" pitchFamily="34" charset="0"/>
              </a:rPr>
              <a:t>Plan de Rotación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6" y="2877962"/>
            <a:ext cx="1251617" cy="1323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67" y="1264799"/>
            <a:ext cx="1115196" cy="10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 rot="16200000">
            <a:off x="-1500940" y="2358188"/>
            <a:ext cx="5143503" cy="214162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s-MX" sz="2700" b="1" dirty="0">
                <a:cs typeface="Arial" panose="020B0604020202020204" pitchFamily="34" charset="0"/>
              </a:rPr>
              <a:t>Formalización                        de la Relación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301191" y="979166"/>
            <a:ext cx="3994484" cy="65107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Convenio Marco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10064" y="2387747"/>
            <a:ext cx="3994484" cy="59264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2700" b="1" dirty="0">
                <a:cs typeface="Arial" panose="020B0604020202020204" pitchFamily="34" charset="0"/>
              </a:rPr>
              <a:t>Convenio de Aprendizaje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255551" y="3698957"/>
            <a:ext cx="4048997" cy="2045249"/>
          </a:xfrm>
          <a:prstGeom prst="rect">
            <a:avLst/>
          </a:prstGeom>
          <a:solidFill>
            <a:srgbClr val="99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3300" b="1" dirty="0">
                <a:solidFill>
                  <a:schemeClr val="bg1"/>
                </a:solidFill>
                <a:cs typeface="Arial" panose="020B0604020202020204" pitchFamily="34" charset="0"/>
              </a:rPr>
              <a:t>Formalización </a:t>
            </a:r>
          </a:p>
          <a:p>
            <a:pPr algn="ctr"/>
            <a:r>
              <a:rPr lang="es-MX" sz="3300" b="1" dirty="0">
                <a:solidFill>
                  <a:schemeClr val="bg1"/>
                </a:solidFill>
                <a:cs typeface="Arial" panose="020B0604020202020204" pitchFamily="34" charset="0"/>
              </a:rPr>
              <a:t>(Firma de Convenios)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3804719" y="1740287"/>
            <a:ext cx="1150011" cy="563486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200" dirty="0">
              <a:latin typeface="Georgia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476" y="3698957"/>
            <a:ext cx="2569114" cy="2045249"/>
          </a:xfrm>
          <a:prstGeom prst="rect">
            <a:avLst/>
          </a:prstGeom>
        </p:spPr>
      </p:pic>
      <p:sp>
        <p:nvSpPr>
          <p:cNvPr id="10" name="Rectángulo 4"/>
          <p:cNvSpPr/>
          <p:nvPr/>
        </p:nvSpPr>
        <p:spPr>
          <a:xfrm>
            <a:off x="6942222" y="1029507"/>
            <a:ext cx="2045368" cy="65107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1500" b="1" dirty="0">
                <a:cs typeface="Arial" panose="020B0604020202020204" pitchFamily="34" charset="0"/>
              </a:rPr>
              <a:t>Empresa, Escuela y Organismo Empresarial</a:t>
            </a:r>
          </a:p>
        </p:txBody>
      </p:sp>
      <p:sp>
        <p:nvSpPr>
          <p:cNvPr id="12" name="Rectángulo 5"/>
          <p:cNvSpPr/>
          <p:nvPr/>
        </p:nvSpPr>
        <p:spPr>
          <a:xfrm>
            <a:off x="6882063" y="2383355"/>
            <a:ext cx="2105527" cy="59264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1350" b="1" dirty="0">
                <a:cs typeface="Arial" panose="020B0604020202020204" pitchFamily="34" charset="0"/>
              </a:rPr>
              <a:t>Empresa, Escuela, Padres de Familia y Estudiantes</a:t>
            </a:r>
          </a:p>
        </p:txBody>
      </p:sp>
      <p:sp>
        <p:nvSpPr>
          <p:cNvPr id="3" name="Arrow: Left-Right 2"/>
          <p:cNvSpPr/>
          <p:nvPr/>
        </p:nvSpPr>
        <p:spPr>
          <a:xfrm>
            <a:off x="6295675" y="1214083"/>
            <a:ext cx="577517" cy="320909"/>
          </a:xfrm>
          <a:prstGeom prst="leftRightArrow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Arrow: Left-Right 13"/>
          <p:cNvSpPr/>
          <p:nvPr/>
        </p:nvSpPr>
        <p:spPr>
          <a:xfrm>
            <a:off x="6280484" y="2513534"/>
            <a:ext cx="577517" cy="320909"/>
          </a:xfrm>
          <a:prstGeom prst="leftRightArrow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" y="2747450"/>
            <a:ext cx="1669272" cy="1595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30" y="1300925"/>
            <a:ext cx="1073360" cy="1002848"/>
          </a:xfrm>
          <a:prstGeom prst="rect">
            <a:avLst/>
          </a:prstGeom>
        </p:spPr>
      </p:pic>
      <p:sp>
        <p:nvSpPr>
          <p:cNvPr id="16" name="Flecha abajo 7">
            <a:extLst>
              <a:ext uri="{FF2B5EF4-FFF2-40B4-BE49-F238E27FC236}">
                <a16:creationId xmlns:a16="http://schemas.microsoft.com/office/drawing/2014/main" id="{1EA6D277-6BD3-4192-AA34-3393F0426777}"/>
              </a:ext>
            </a:extLst>
          </p:cNvPr>
          <p:cNvSpPr/>
          <p:nvPr/>
        </p:nvSpPr>
        <p:spPr>
          <a:xfrm>
            <a:off x="3804719" y="3064363"/>
            <a:ext cx="1150011" cy="563486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857250"/>
            <a:ext cx="2166258" cy="51435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Evaluación y certificación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85763" y="5003541"/>
            <a:ext cx="1576800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723" marR="47149">
              <a:lnSpc>
                <a:spcPct val="107000"/>
              </a:lnSpc>
              <a:spcBef>
                <a:spcPts val="116"/>
              </a:spcBef>
            </a:pPr>
            <a:r>
              <a:rPr lang="es-MX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Certificación Estándar de Competencia</a:t>
            </a:r>
            <a:endParaRPr lang="es-MX" sz="1500" b="1" dirty="0"/>
          </a:p>
        </p:txBody>
      </p:sp>
      <p:sp>
        <p:nvSpPr>
          <p:cNvPr id="6" name="Rectángulo 5"/>
          <p:cNvSpPr/>
          <p:nvPr/>
        </p:nvSpPr>
        <p:spPr>
          <a:xfrm>
            <a:off x="4084487" y="5221234"/>
            <a:ext cx="1930298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723" marR="47149" algn="ctr">
              <a:lnSpc>
                <a:spcPct val="107000"/>
              </a:lnSpc>
              <a:spcBef>
                <a:spcPts val="116"/>
              </a:spcBef>
            </a:pPr>
            <a:r>
              <a:rPr lang="es-MX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Título y  Cédula Profesional</a:t>
            </a:r>
            <a:endParaRPr lang="es-MX" sz="1500" b="1" dirty="0"/>
          </a:p>
        </p:txBody>
      </p:sp>
      <p:sp>
        <p:nvSpPr>
          <p:cNvPr id="7" name="Rectángulo 6"/>
          <p:cNvSpPr/>
          <p:nvPr/>
        </p:nvSpPr>
        <p:spPr>
          <a:xfrm>
            <a:off x="2166258" y="5170243"/>
            <a:ext cx="1411148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723" marR="47149" algn="ctr">
              <a:lnSpc>
                <a:spcPct val="107000"/>
              </a:lnSpc>
              <a:spcBef>
                <a:spcPts val="116"/>
              </a:spcBef>
            </a:pPr>
            <a:r>
              <a:rPr lang="es-MX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Certificado Bachillerato</a:t>
            </a:r>
            <a:endParaRPr lang="es-MX" sz="1500" b="1" dirty="0"/>
          </a:p>
        </p:txBody>
      </p:sp>
      <p:sp>
        <p:nvSpPr>
          <p:cNvPr id="8" name="Rectángulo 7"/>
          <p:cNvSpPr/>
          <p:nvPr/>
        </p:nvSpPr>
        <p:spPr>
          <a:xfrm>
            <a:off x="2304738" y="950949"/>
            <a:ext cx="6839263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723" marR="47149">
              <a:lnSpc>
                <a:spcPct val="107000"/>
              </a:lnSpc>
              <a:spcBef>
                <a:spcPts val="116"/>
              </a:spcBef>
            </a:pPr>
            <a:r>
              <a:rPr lang="es-MX" sz="2400" dirty="0">
                <a:latin typeface="Arial" panose="020B0604020202020204" pitchFamily="34" charset="0"/>
                <a:cs typeface="Times New Roman" panose="02020603050405020304" pitchFamily="18" charset="0"/>
              </a:rPr>
              <a:t>Registro y seguimiento de evaluaciones y reportes en los sistemas de evaluación de Conalep.</a:t>
            </a:r>
            <a:endParaRPr lang="es-MX" sz="2400" dirty="0"/>
          </a:p>
        </p:txBody>
      </p:sp>
      <p:sp>
        <p:nvSpPr>
          <p:cNvPr id="14" name="Rectángulo 7"/>
          <p:cNvSpPr/>
          <p:nvPr/>
        </p:nvSpPr>
        <p:spPr>
          <a:xfrm>
            <a:off x="3605603" y="2054929"/>
            <a:ext cx="3849672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723" marR="47149" algn="ctr">
              <a:lnSpc>
                <a:spcPct val="107000"/>
              </a:lnSpc>
              <a:spcBef>
                <a:spcPts val="116"/>
              </a:spcBef>
            </a:pPr>
            <a:r>
              <a:rPr lang="es-MX" sz="3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Contribuyen a:</a:t>
            </a:r>
            <a:endParaRPr lang="es-MX" sz="3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2913509" y="4234972"/>
            <a:ext cx="1170978" cy="8433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084486" y="4233208"/>
            <a:ext cx="975029" cy="84512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7902962" y="4124613"/>
            <a:ext cx="0" cy="8073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819" y="3043908"/>
            <a:ext cx="1860286" cy="1001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32" y="1483864"/>
            <a:ext cx="1170395" cy="1093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5" y="2930041"/>
            <a:ext cx="1476734" cy="122958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12FA785-F34A-4B4D-8382-448173DF83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98" y="3094908"/>
            <a:ext cx="1177588" cy="9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857250"/>
            <a:ext cx="9144000" cy="79822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4500" b="1" dirty="0">
                <a:latin typeface="Arial" panose="020B0604020202020204" pitchFamily="34" charset="0"/>
                <a:cs typeface="Arial" panose="020B0604020202020204" pitchFamily="34" charset="0"/>
              </a:rPr>
              <a:t>Actores clave del MMFD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744" y="1925299"/>
            <a:ext cx="8830112" cy="3755036"/>
            <a:chOff x="203660" y="2294288"/>
            <a:chExt cx="11453749" cy="3277288"/>
          </a:xfrm>
        </p:grpSpPr>
        <p:sp>
          <p:nvSpPr>
            <p:cNvPr id="27" name="Straight Connector 26"/>
            <p:cNvSpPr/>
            <p:nvPr/>
          </p:nvSpPr>
          <p:spPr>
            <a:xfrm>
              <a:off x="203660" y="2612827"/>
              <a:ext cx="0" cy="2866854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623027" y="3329696"/>
              <a:ext cx="995162" cy="76265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reeform: Shape 28"/>
            <p:cNvSpPr/>
            <p:nvPr/>
          </p:nvSpPr>
          <p:spPr>
            <a:xfrm>
              <a:off x="283295" y="4044421"/>
              <a:ext cx="1780859" cy="1481208"/>
            </a:xfrm>
            <a:custGeom>
              <a:avLst/>
              <a:gdLst>
                <a:gd name="connsiteX0" fmla="*/ 0 w 1507806"/>
                <a:gd name="connsiteY0" fmla="*/ 0 h 1481208"/>
                <a:gd name="connsiteX1" fmla="*/ 1507806 w 1507806"/>
                <a:gd name="connsiteY1" fmla="*/ 0 h 1481208"/>
                <a:gd name="connsiteX2" fmla="*/ 1507806 w 1507806"/>
                <a:gd name="connsiteY2" fmla="*/ 1481208 h 1481208"/>
                <a:gd name="connsiteX3" fmla="*/ 0 w 1507806"/>
                <a:gd name="connsiteY3" fmla="*/ 1481208 h 1481208"/>
                <a:gd name="connsiteX4" fmla="*/ 0 w 1507806"/>
                <a:gd name="connsiteY4" fmla="*/ 0 h 148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06" h="1481208">
                  <a:moveTo>
                    <a:pt x="0" y="0"/>
                  </a:moveTo>
                  <a:lnTo>
                    <a:pt x="1507806" y="0"/>
                  </a:lnTo>
                  <a:lnTo>
                    <a:pt x="1507806" y="1481208"/>
                  </a:lnTo>
                  <a:lnTo>
                    <a:pt x="0" y="1481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Enlace entre la SEP y los actores locales</a:t>
              </a: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203660" y="2294288"/>
              <a:ext cx="1860494" cy="414101"/>
            </a:xfrm>
            <a:custGeom>
              <a:avLst/>
              <a:gdLst>
                <a:gd name="connsiteX0" fmla="*/ 0 w 1592696"/>
                <a:gd name="connsiteY0" fmla="*/ 0 h 318539"/>
                <a:gd name="connsiteX1" fmla="*/ 1592696 w 1592696"/>
                <a:gd name="connsiteY1" fmla="*/ 0 h 318539"/>
                <a:gd name="connsiteX2" fmla="*/ 1592696 w 1592696"/>
                <a:gd name="connsiteY2" fmla="*/ 318539 h 318539"/>
                <a:gd name="connsiteX3" fmla="*/ 0 w 1592696"/>
                <a:gd name="connsiteY3" fmla="*/ 318539 h 318539"/>
                <a:gd name="connsiteX4" fmla="*/ 0 w 1592696"/>
                <a:gd name="connsiteY4" fmla="*/ 0 h 3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96" h="318539">
                  <a:moveTo>
                    <a:pt x="0" y="0"/>
                  </a:moveTo>
                  <a:lnTo>
                    <a:pt x="1592696" y="0"/>
                  </a:lnTo>
                  <a:lnTo>
                    <a:pt x="1592696" y="318539"/>
                  </a:lnTo>
                  <a:lnTo>
                    <a:pt x="0" y="3185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Coordinador Estatal</a:t>
              </a: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2143788" y="2612827"/>
              <a:ext cx="0" cy="2866854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2223422" y="2708389"/>
              <a:ext cx="1507806" cy="1290084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: Shape 32"/>
            <p:cNvSpPr/>
            <p:nvPr/>
          </p:nvSpPr>
          <p:spPr>
            <a:xfrm>
              <a:off x="2223422" y="4044421"/>
              <a:ext cx="1780858" cy="1481208"/>
            </a:xfrm>
            <a:custGeom>
              <a:avLst/>
              <a:gdLst>
                <a:gd name="connsiteX0" fmla="*/ 0 w 1507806"/>
                <a:gd name="connsiteY0" fmla="*/ 0 h 1481208"/>
                <a:gd name="connsiteX1" fmla="*/ 1507806 w 1507806"/>
                <a:gd name="connsiteY1" fmla="*/ 0 h 1481208"/>
                <a:gd name="connsiteX2" fmla="*/ 1507806 w 1507806"/>
                <a:gd name="connsiteY2" fmla="*/ 1481208 h 1481208"/>
                <a:gd name="connsiteX3" fmla="*/ 0 w 1507806"/>
                <a:gd name="connsiteY3" fmla="*/ 1481208 h 1481208"/>
                <a:gd name="connsiteX4" fmla="*/ 0 w 1507806"/>
                <a:gd name="connsiteY4" fmla="*/ 0 h 148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06" h="1481208">
                  <a:moveTo>
                    <a:pt x="0" y="0"/>
                  </a:moveTo>
                  <a:lnTo>
                    <a:pt x="1507806" y="0"/>
                  </a:lnTo>
                  <a:lnTo>
                    <a:pt x="1507806" y="1481208"/>
                  </a:lnTo>
                  <a:lnTo>
                    <a:pt x="0" y="1481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Define los puestos de aprendizaje</a:t>
              </a: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2143788" y="2294288"/>
              <a:ext cx="1860492" cy="414101"/>
            </a:xfrm>
            <a:custGeom>
              <a:avLst/>
              <a:gdLst>
                <a:gd name="connsiteX0" fmla="*/ 0 w 1592696"/>
                <a:gd name="connsiteY0" fmla="*/ 0 h 318539"/>
                <a:gd name="connsiteX1" fmla="*/ 1592696 w 1592696"/>
                <a:gd name="connsiteY1" fmla="*/ 0 h 318539"/>
                <a:gd name="connsiteX2" fmla="*/ 1592696 w 1592696"/>
                <a:gd name="connsiteY2" fmla="*/ 318539 h 318539"/>
                <a:gd name="connsiteX3" fmla="*/ 0 w 1592696"/>
                <a:gd name="connsiteY3" fmla="*/ 318539 h 318539"/>
                <a:gd name="connsiteX4" fmla="*/ 0 w 1592696"/>
                <a:gd name="connsiteY4" fmla="*/ 0 h 3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96" h="318539">
                  <a:moveTo>
                    <a:pt x="0" y="0"/>
                  </a:moveTo>
                  <a:lnTo>
                    <a:pt x="1592696" y="0"/>
                  </a:lnTo>
                  <a:lnTo>
                    <a:pt x="1592696" y="318539"/>
                  </a:lnTo>
                  <a:lnTo>
                    <a:pt x="0" y="3185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Profesor</a:t>
              </a: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4083915" y="2612827"/>
              <a:ext cx="0" cy="2866854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4163550" y="2708389"/>
              <a:ext cx="1507806" cy="1290084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Freeform: Shape 36"/>
            <p:cNvSpPr/>
            <p:nvPr/>
          </p:nvSpPr>
          <p:spPr>
            <a:xfrm>
              <a:off x="4163550" y="4044421"/>
              <a:ext cx="1780856" cy="1481208"/>
            </a:xfrm>
            <a:custGeom>
              <a:avLst/>
              <a:gdLst>
                <a:gd name="connsiteX0" fmla="*/ 0 w 1507806"/>
                <a:gd name="connsiteY0" fmla="*/ 0 h 1481208"/>
                <a:gd name="connsiteX1" fmla="*/ 1507806 w 1507806"/>
                <a:gd name="connsiteY1" fmla="*/ 0 h 1481208"/>
                <a:gd name="connsiteX2" fmla="*/ 1507806 w 1507806"/>
                <a:gd name="connsiteY2" fmla="*/ 1481208 h 1481208"/>
                <a:gd name="connsiteX3" fmla="*/ 0 w 1507806"/>
                <a:gd name="connsiteY3" fmla="*/ 1481208 h 1481208"/>
                <a:gd name="connsiteX4" fmla="*/ 0 w 1507806"/>
                <a:gd name="connsiteY4" fmla="*/ 0 h 148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06" h="1481208">
                  <a:moveTo>
                    <a:pt x="0" y="0"/>
                  </a:moveTo>
                  <a:lnTo>
                    <a:pt x="1507806" y="0"/>
                  </a:lnTo>
                  <a:lnTo>
                    <a:pt x="1507806" y="1481208"/>
                  </a:lnTo>
                  <a:lnTo>
                    <a:pt x="0" y="1481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Docente que da seguimiento al aprendizaje</a:t>
              </a: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4083914" y="2294288"/>
              <a:ext cx="1860491" cy="414101"/>
            </a:xfrm>
            <a:custGeom>
              <a:avLst/>
              <a:gdLst>
                <a:gd name="connsiteX0" fmla="*/ 0 w 1592696"/>
                <a:gd name="connsiteY0" fmla="*/ 0 h 318539"/>
                <a:gd name="connsiteX1" fmla="*/ 1592696 w 1592696"/>
                <a:gd name="connsiteY1" fmla="*/ 0 h 318539"/>
                <a:gd name="connsiteX2" fmla="*/ 1592696 w 1592696"/>
                <a:gd name="connsiteY2" fmla="*/ 318539 h 318539"/>
                <a:gd name="connsiteX3" fmla="*/ 0 w 1592696"/>
                <a:gd name="connsiteY3" fmla="*/ 318539 h 318539"/>
                <a:gd name="connsiteX4" fmla="*/ 0 w 1592696"/>
                <a:gd name="connsiteY4" fmla="*/ 0 h 3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96" h="318539">
                  <a:moveTo>
                    <a:pt x="0" y="0"/>
                  </a:moveTo>
                  <a:lnTo>
                    <a:pt x="1592696" y="0"/>
                  </a:lnTo>
                  <a:lnTo>
                    <a:pt x="1592696" y="318539"/>
                  </a:lnTo>
                  <a:lnTo>
                    <a:pt x="0" y="3185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Tutor</a:t>
              </a: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6024043" y="2612827"/>
              <a:ext cx="0" cy="2866854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 39"/>
            <p:cNvSpPr/>
            <p:nvPr/>
          </p:nvSpPr>
          <p:spPr>
            <a:xfrm>
              <a:off x="6103678" y="2708389"/>
              <a:ext cx="1507806" cy="1290084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Freeform: Shape 40"/>
            <p:cNvSpPr/>
            <p:nvPr/>
          </p:nvSpPr>
          <p:spPr>
            <a:xfrm>
              <a:off x="6103678" y="4044421"/>
              <a:ext cx="1780854" cy="1481208"/>
            </a:xfrm>
            <a:custGeom>
              <a:avLst/>
              <a:gdLst>
                <a:gd name="connsiteX0" fmla="*/ 0 w 1507806"/>
                <a:gd name="connsiteY0" fmla="*/ 0 h 1481208"/>
                <a:gd name="connsiteX1" fmla="*/ 1507806 w 1507806"/>
                <a:gd name="connsiteY1" fmla="*/ 0 h 1481208"/>
                <a:gd name="connsiteX2" fmla="*/ 1507806 w 1507806"/>
                <a:gd name="connsiteY2" fmla="*/ 1481208 h 1481208"/>
                <a:gd name="connsiteX3" fmla="*/ 0 w 1507806"/>
                <a:gd name="connsiteY3" fmla="*/ 1481208 h 1481208"/>
                <a:gd name="connsiteX4" fmla="*/ 0 w 1507806"/>
                <a:gd name="connsiteY4" fmla="*/ 0 h 148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06" h="1481208">
                  <a:moveTo>
                    <a:pt x="0" y="0"/>
                  </a:moveTo>
                  <a:lnTo>
                    <a:pt x="1507806" y="0"/>
                  </a:lnTo>
                  <a:lnTo>
                    <a:pt x="1507806" y="1481208"/>
                  </a:lnTo>
                  <a:lnTo>
                    <a:pt x="0" y="1481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Trabajador de la empresa capacitado para enseñar</a:t>
              </a: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6024043" y="2294288"/>
              <a:ext cx="1860488" cy="414101"/>
            </a:xfrm>
            <a:custGeom>
              <a:avLst/>
              <a:gdLst>
                <a:gd name="connsiteX0" fmla="*/ 0 w 1592696"/>
                <a:gd name="connsiteY0" fmla="*/ 0 h 318539"/>
                <a:gd name="connsiteX1" fmla="*/ 1592696 w 1592696"/>
                <a:gd name="connsiteY1" fmla="*/ 0 h 318539"/>
                <a:gd name="connsiteX2" fmla="*/ 1592696 w 1592696"/>
                <a:gd name="connsiteY2" fmla="*/ 318539 h 318539"/>
                <a:gd name="connsiteX3" fmla="*/ 0 w 1592696"/>
                <a:gd name="connsiteY3" fmla="*/ 318539 h 318539"/>
                <a:gd name="connsiteX4" fmla="*/ 0 w 1592696"/>
                <a:gd name="connsiteY4" fmla="*/ 0 h 3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96" h="318539">
                  <a:moveTo>
                    <a:pt x="0" y="0"/>
                  </a:moveTo>
                  <a:lnTo>
                    <a:pt x="1592696" y="0"/>
                  </a:lnTo>
                  <a:lnTo>
                    <a:pt x="1592696" y="318539"/>
                  </a:lnTo>
                  <a:lnTo>
                    <a:pt x="0" y="3185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Instructor</a:t>
              </a: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7964170" y="2612827"/>
              <a:ext cx="0" cy="2866854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8043805" y="2708389"/>
              <a:ext cx="1507806" cy="1290084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Freeform: Shape 44"/>
            <p:cNvSpPr/>
            <p:nvPr/>
          </p:nvSpPr>
          <p:spPr>
            <a:xfrm>
              <a:off x="8043805" y="4044421"/>
              <a:ext cx="1780853" cy="1481208"/>
            </a:xfrm>
            <a:custGeom>
              <a:avLst/>
              <a:gdLst>
                <a:gd name="connsiteX0" fmla="*/ 0 w 1507806"/>
                <a:gd name="connsiteY0" fmla="*/ 0 h 1481208"/>
                <a:gd name="connsiteX1" fmla="*/ 1507806 w 1507806"/>
                <a:gd name="connsiteY1" fmla="*/ 0 h 1481208"/>
                <a:gd name="connsiteX2" fmla="*/ 1507806 w 1507806"/>
                <a:gd name="connsiteY2" fmla="*/ 1481208 h 1481208"/>
                <a:gd name="connsiteX3" fmla="*/ 0 w 1507806"/>
                <a:gd name="connsiteY3" fmla="*/ 1481208 h 1481208"/>
                <a:gd name="connsiteX4" fmla="*/ 0 w 1507806"/>
                <a:gd name="connsiteY4" fmla="*/ 0 h 148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06" h="1481208">
                  <a:moveTo>
                    <a:pt x="0" y="0"/>
                  </a:moveTo>
                  <a:lnTo>
                    <a:pt x="1507806" y="0"/>
                  </a:lnTo>
                  <a:lnTo>
                    <a:pt x="1507806" y="1481208"/>
                  </a:lnTo>
                  <a:lnTo>
                    <a:pt x="0" y="1481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Mentor y facilitador dentro de la empresa</a:t>
              </a: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7964169" y="2294288"/>
              <a:ext cx="1860487" cy="414101"/>
            </a:xfrm>
            <a:custGeom>
              <a:avLst/>
              <a:gdLst>
                <a:gd name="connsiteX0" fmla="*/ 0 w 1592696"/>
                <a:gd name="connsiteY0" fmla="*/ 0 h 318539"/>
                <a:gd name="connsiteX1" fmla="*/ 1592696 w 1592696"/>
                <a:gd name="connsiteY1" fmla="*/ 0 h 318539"/>
                <a:gd name="connsiteX2" fmla="*/ 1592696 w 1592696"/>
                <a:gd name="connsiteY2" fmla="*/ 318539 h 318539"/>
                <a:gd name="connsiteX3" fmla="*/ 0 w 1592696"/>
                <a:gd name="connsiteY3" fmla="*/ 318539 h 318539"/>
                <a:gd name="connsiteX4" fmla="*/ 0 w 1592696"/>
                <a:gd name="connsiteY4" fmla="*/ 0 h 3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96" h="318539">
                  <a:moveTo>
                    <a:pt x="0" y="0"/>
                  </a:moveTo>
                  <a:lnTo>
                    <a:pt x="1592696" y="0"/>
                  </a:lnTo>
                  <a:lnTo>
                    <a:pt x="1592696" y="318539"/>
                  </a:lnTo>
                  <a:lnTo>
                    <a:pt x="0" y="3185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Formador</a:t>
              </a: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9904298" y="2612827"/>
              <a:ext cx="0" cy="2866854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reeform: Shape 48"/>
            <p:cNvSpPr/>
            <p:nvPr/>
          </p:nvSpPr>
          <p:spPr>
            <a:xfrm>
              <a:off x="9983933" y="4090368"/>
              <a:ext cx="1673476" cy="1481208"/>
            </a:xfrm>
            <a:custGeom>
              <a:avLst/>
              <a:gdLst>
                <a:gd name="connsiteX0" fmla="*/ 0 w 1507806"/>
                <a:gd name="connsiteY0" fmla="*/ 0 h 1481208"/>
                <a:gd name="connsiteX1" fmla="*/ 1507806 w 1507806"/>
                <a:gd name="connsiteY1" fmla="*/ 0 h 1481208"/>
                <a:gd name="connsiteX2" fmla="*/ 1507806 w 1507806"/>
                <a:gd name="connsiteY2" fmla="*/ 1481208 h 1481208"/>
                <a:gd name="connsiteX3" fmla="*/ 0 w 1507806"/>
                <a:gd name="connsiteY3" fmla="*/ 1481208 h 1481208"/>
                <a:gd name="connsiteX4" fmla="*/ 0 w 1507806"/>
                <a:gd name="connsiteY4" fmla="*/ 0 h 148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06" h="1481208">
                  <a:moveTo>
                    <a:pt x="0" y="0"/>
                  </a:moveTo>
                  <a:lnTo>
                    <a:pt x="1507806" y="0"/>
                  </a:lnTo>
                  <a:lnTo>
                    <a:pt x="1507806" y="1481208"/>
                  </a:lnTo>
                  <a:lnTo>
                    <a:pt x="0" y="14812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Intermediario entre todos los actores del Modelo Educativo</a:t>
              </a: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904297" y="2294288"/>
              <a:ext cx="1753111" cy="414101"/>
            </a:xfrm>
            <a:custGeom>
              <a:avLst/>
              <a:gdLst>
                <a:gd name="connsiteX0" fmla="*/ 0 w 1592696"/>
                <a:gd name="connsiteY0" fmla="*/ 0 h 318539"/>
                <a:gd name="connsiteX1" fmla="*/ 1592696 w 1592696"/>
                <a:gd name="connsiteY1" fmla="*/ 0 h 318539"/>
                <a:gd name="connsiteX2" fmla="*/ 1592696 w 1592696"/>
                <a:gd name="connsiteY2" fmla="*/ 318539 h 318539"/>
                <a:gd name="connsiteX3" fmla="*/ 0 w 1592696"/>
                <a:gd name="connsiteY3" fmla="*/ 318539 h 318539"/>
                <a:gd name="connsiteX4" fmla="*/ 0 w 1592696"/>
                <a:gd name="connsiteY4" fmla="*/ 0 h 3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96" h="318539">
                  <a:moveTo>
                    <a:pt x="0" y="0"/>
                  </a:moveTo>
                  <a:lnTo>
                    <a:pt x="1592696" y="0"/>
                  </a:lnTo>
                  <a:lnTo>
                    <a:pt x="1592696" y="318539"/>
                  </a:lnTo>
                  <a:lnTo>
                    <a:pt x="0" y="3185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dirty="0">
                  <a:latin typeface="Futura Condensed"/>
                  <a:cs typeface="Futura Condensed"/>
                </a:rPr>
                <a:t>Operador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685" y="2735924"/>
            <a:ext cx="1190198" cy="101438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80E2704-EBAF-4354-B3D9-9F5DBCD99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06" y="2631906"/>
            <a:ext cx="1337516" cy="405809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A7055D9D-01FC-4F9D-8B3F-782CD04CA9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6711" y="4666395"/>
            <a:ext cx="516869" cy="399712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C57B8385-D04C-4E30-8D35-519AE5D99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9769" y="4676422"/>
            <a:ext cx="592229" cy="45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204"/>
            <a:ext cx="3721308" cy="431154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866772"/>
            <a:ext cx="9144000" cy="82243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Beneficios para el Estudiante – Aprendiz</a:t>
            </a:r>
            <a:endParaRPr lang="es-MX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2"/>
          <p:cNvSpPr txBox="1">
            <a:spLocks/>
          </p:cNvSpPr>
          <p:nvPr/>
        </p:nvSpPr>
        <p:spPr>
          <a:xfrm>
            <a:off x="4024859" y="2049570"/>
            <a:ext cx="5025453" cy="37094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3 años</a:t>
            </a:r>
          </a:p>
          <a:p>
            <a:endParaRPr lang="es-MX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atractivo para contratarse</a:t>
            </a:r>
          </a:p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pertinente al mercado laboral</a:t>
            </a:r>
          </a:p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 práctica</a:t>
            </a:r>
          </a:p>
          <a:p>
            <a:endParaRPr lang="es-MX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en pequeños grupos</a:t>
            </a:r>
          </a:p>
        </p:txBody>
      </p:sp>
    </p:spTree>
    <p:extLst>
      <p:ext uri="{BB962C8B-B14F-4D97-AF65-F5344CB8AC3E}">
        <p14:creationId xmlns:p14="http://schemas.microsoft.com/office/powerpoint/2010/main" val="12648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866772"/>
            <a:ext cx="9144000" cy="82243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Beneficios para el Estudiante – Aprendiz</a:t>
            </a:r>
            <a:endParaRPr lang="es-MX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2"/>
          <p:cNvSpPr txBox="1">
            <a:spLocks/>
          </p:cNvSpPr>
          <p:nvPr/>
        </p:nvSpPr>
        <p:spPr>
          <a:xfrm>
            <a:off x="3706318" y="1978702"/>
            <a:ext cx="5272790" cy="37325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 las habilidades sociales </a:t>
            </a:r>
          </a:p>
          <a:p>
            <a:endParaRPr lang="es-MX" sz="8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Instructores que provienen de la empresa</a:t>
            </a:r>
          </a:p>
          <a:p>
            <a:endParaRPr lang="es-MX" sz="8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Certificaciones reconocidas</a:t>
            </a:r>
          </a:p>
          <a:p>
            <a:endParaRPr lang="es-MX" sz="8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Independencia financiera (Beca de la Empresa y Federal)</a:t>
            </a:r>
          </a:p>
          <a:p>
            <a:endParaRPr lang="es-MX" sz="2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204"/>
            <a:ext cx="3541427" cy="43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867802"/>
            <a:ext cx="9144000" cy="78698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4050" b="1" dirty="0">
                <a:latin typeface="Arial" panose="020B0604020202020204" pitchFamily="34" charset="0"/>
                <a:cs typeface="Arial" panose="020B0604020202020204" pitchFamily="34" charset="0"/>
              </a:rPr>
              <a:t>Beneficios para la Empresa</a:t>
            </a:r>
            <a:endParaRPr lang="es-MX" sz="4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4"/>
          <p:cNvSpPr txBox="1">
            <a:spLocks/>
          </p:cNvSpPr>
          <p:nvPr/>
        </p:nvSpPr>
        <p:spPr>
          <a:xfrm>
            <a:off x="147985" y="1798161"/>
            <a:ext cx="4866225" cy="42588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 la mano de obra calificada requerida, “Semillero de Talentos”</a:t>
            </a:r>
          </a:p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 de la rotación desarrollando fidelidad del alumno / trabajador</a:t>
            </a:r>
          </a:p>
          <a:p>
            <a:endParaRPr lang="es-MX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 del “pirateo” de talento</a:t>
            </a:r>
            <a:endParaRPr lang="es-MX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92" y="1644233"/>
            <a:ext cx="3949908" cy="43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857251"/>
            <a:ext cx="9144000" cy="80946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Beneficios para la Empresa</a:t>
            </a:r>
            <a:endParaRPr lang="es-MX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4"/>
          <p:cNvSpPr txBox="1">
            <a:spLocks/>
          </p:cNvSpPr>
          <p:nvPr/>
        </p:nvSpPr>
        <p:spPr>
          <a:xfrm>
            <a:off x="138180" y="2097824"/>
            <a:ext cx="4749093" cy="37061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Socialización de jóvenes dentro de las empresas</a:t>
            </a:r>
          </a:p>
          <a:p>
            <a:pPr marL="0" indent="0">
              <a:buNone/>
            </a:pPr>
            <a:endParaRPr lang="es-MX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 significativa de costos de entrenamiento inicial </a:t>
            </a:r>
          </a:p>
          <a:p>
            <a:endParaRPr lang="es-MX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Desempeño productivo de los entrenados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453" y="1666719"/>
            <a:ext cx="4118548" cy="43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4"/>
          <p:cNvSpPr/>
          <p:nvPr/>
        </p:nvSpPr>
        <p:spPr>
          <a:xfrm>
            <a:off x="0" y="857251"/>
            <a:ext cx="9144000" cy="72495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Oferta Educativa MMFD Coahuila</a:t>
            </a:r>
            <a:endParaRPr lang="es-MX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AA3BF46-6268-4A69-BDA3-C6ED785A3CA9}"/>
              </a:ext>
            </a:extLst>
          </p:cNvPr>
          <p:cNvSpPr/>
          <p:nvPr/>
        </p:nvSpPr>
        <p:spPr>
          <a:xfrm>
            <a:off x="63341" y="2244323"/>
            <a:ext cx="2006027" cy="202317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1"/>
                </a:solidFill>
              </a:rPr>
              <a:t>15 </a:t>
            </a:r>
            <a:r>
              <a:rPr lang="es-MX" sz="2700" b="1" dirty="0">
                <a:solidFill>
                  <a:schemeClr val="bg1"/>
                </a:solidFill>
              </a:rPr>
              <a:t>Carreras</a:t>
            </a:r>
            <a:endParaRPr lang="es-MX" sz="3300" b="1" dirty="0">
              <a:solidFill>
                <a:schemeClr val="bg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F83E82C-C43A-4B64-8805-85A847C10BA2}"/>
              </a:ext>
            </a:extLst>
          </p:cNvPr>
          <p:cNvSpPr/>
          <p:nvPr/>
        </p:nvSpPr>
        <p:spPr>
          <a:xfrm>
            <a:off x="3081395" y="2299624"/>
            <a:ext cx="2035449" cy="19851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/>
              <a:t>12 </a:t>
            </a:r>
            <a:r>
              <a:rPr lang="es-MX" sz="2400" b="1" dirty="0"/>
              <a:t>Carreras en MMFD</a:t>
            </a:r>
            <a:endParaRPr lang="es-MX" sz="2700" b="1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4A1FF5C4-0D6A-4437-B9EB-9230D5DB8E10}"/>
              </a:ext>
            </a:extLst>
          </p:cNvPr>
          <p:cNvSpPr/>
          <p:nvPr/>
        </p:nvSpPr>
        <p:spPr>
          <a:xfrm>
            <a:off x="2224430" y="2929724"/>
            <a:ext cx="765420" cy="72495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F989420-90FE-438C-A3E3-78901C1D7F51}"/>
              </a:ext>
            </a:extLst>
          </p:cNvPr>
          <p:cNvSpPr/>
          <p:nvPr/>
        </p:nvSpPr>
        <p:spPr>
          <a:xfrm>
            <a:off x="5700630" y="2199676"/>
            <a:ext cx="3443371" cy="19851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124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80 %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B5D6EA6-82B4-4B29-985B-CC15C2F3F766}"/>
              </a:ext>
            </a:extLst>
          </p:cNvPr>
          <p:cNvSpPr/>
          <p:nvPr/>
        </p:nvSpPr>
        <p:spPr>
          <a:xfrm>
            <a:off x="4702331" y="2749748"/>
            <a:ext cx="1547963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5098433-B723-4006-A51E-2EAD3C9AD49E}"/>
              </a:ext>
            </a:extLst>
          </p:cNvPr>
          <p:cNvSpPr/>
          <p:nvPr/>
        </p:nvSpPr>
        <p:spPr>
          <a:xfrm>
            <a:off x="199104" y="4997241"/>
            <a:ext cx="8642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oferta educativa están dentro del Modelo Mexicano de Formación Dual (MMFD).</a:t>
            </a:r>
          </a:p>
        </p:txBody>
      </p:sp>
    </p:spTree>
    <p:extLst>
      <p:ext uri="{BB962C8B-B14F-4D97-AF65-F5344CB8AC3E}">
        <p14:creationId xmlns:p14="http://schemas.microsoft.com/office/powerpoint/2010/main" val="6709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3473971" y="1624743"/>
          <a:ext cx="5587583" cy="4272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4"/>
          <p:cNvSpPr/>
          <p:nvPr/>
        </p:nvSpPr>
        <p:spPr>
          <a:xfrm>
            <a:off x="0" y="857251"/>
            <a:ext cx="9144000" cy="53964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Oferta Educativa MMFD Coahuila</a:t>
            </a:r>
            <a:endParaRPr lang="es-MX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96" y="1609863"/>
            <a:ext cx="2806714" cy="42210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9448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6300192" y="5747445"/>
            <a:ext cx="1600200" cy="27384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655F924-C94D-4DB1-86E2-335085917AF8}" type="slidenum">
              <a:rPr lang="es-ES" sz="825">
                <a:solidFill>
                  <a:srgbClr val="FFFFFF"/>
                </a:solidFill>
                <a:latin typeface="Georgia" pitchFamily="18" charset="0"/>
              </a:rPr>
              <a:pPr/>
              <a:t>2</a:t>
            </a:fld>
            <a:endParaRPr lang="es-ES" sz="825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" name="AutoShape 2" descr="data:image/jpeg;base64,/9j/4AAQSkZJRgABAQAAAQABAAD/2wCEAAkGBhIQERQUEBAWExQUGRUVGBUYFxYUFBIYGBYVGBgRGhUXGyofGBkjHBoYIC8gIycpMSwuFR8xNTAqNSYrLCkBCQoKDgwOGg8PGiofHCUqLCwqLCwtKSw0NCksLCkpKSksKSwpKSksKSwpKSkpLCwpMCwsKSwsLDUpLCwsKSksLP/AABEIANIA8AMBIgACEQEDEQH/xAAbAAEAAwEBAQEAAAAAAAAAAAAABQYHBAMCAf/EAEEQAAEDAgMFBQMKBQMFAQAAAAEAAgMEERIhMQUGQVFhEyJxgZEHMqEWI1JUYnKCkrHRFDNCssFTotJjc5PC4UP/xAAYAQEBAQEBAAAAAAAAAAAAAAAAAQIDBP/EACMRAQEBAQADAAIBBQEAAAAAAAABAhEDITESQSITFDJRsQT/2gAMAwEAAhEDEQA/ANxREQEREBERAREQEREBERAREQEREBERAREQEREBERAREQEREBERAREQEREBERAREQEREBERAREQEREBERAREQEREBERAREQEREBERAREQEREBERAREQEREBERAREQEREBERAREQEREBERAREQEREBERAREQEREBERAREQEREBERAREQEREBERAREQEREBERAREQEREBERAREQEXBU7fpozZ9RG08i9t/S68PlZR/Wo/zBE7EsiiflZR/Wo/zBSMFS2Roew3acweBHPwQ69UUVV71UkRs+oZfkDjPo264vl9Rf6p/wDHJ/xQ7FiRcOzttQVH8mVr7agHvDxacx6LuRRF8yShou4gAcSbAeZUZLvTRt96qi/OD+iHUqih/lfRfWo/VPlfR/WWep/ZE7Ewih/lfRfWWep/ZSVJVslYHxuDmu0cNDnZDr2RFG1m8dNC8slnYxwtdpOYuLj4IqSXBtnbcVJHjmJsThAAuXGxNgPAHVcvywovrLPU/sqd7QduxVHYthkD2txucRpc2AHpf1Rm65HvX+0mWQ4aaEMxHCHP7zrk2HdGQ9StBjBAFzc2zPPqsX3ecwVUJlcGsa8OJOgw94fEAea1Ib30Z0qWHzOfTRGcXv1MIvgzNDcRNm2vc92w630URU75UcZsahpP2bv/ALQQjfU0irzd/aIm3bEeLJAP7VM0W0Ypm4opGvHNpBt0PI+KHY6ERR1ZvFTQm0lRG08sQLvQZoqRRQPy4ofrA/LJ/wAV70+9lHIQG1LLnIAnCT07wCJ2O7aO0GU8bpJDZrRc8zyaBxJOXmsp29vdPVkjEY4+EbTYW+0R7x+HRTvtO2iS+KAHIDtHdSbtb6AO9VVthbO/iKiKI6OcMX3RdzvgCq56vbxZN0txRMwTVNwx2bIx3S4fScRmAeAGuquTN1aMC38LH5tBPqVKNaALAWA4cui/VG5mRX9qbPoaSMzPpowG2tZjbudwaOqz3bm9M9WTjdhj4RtNmjx+kep9Apf2k7RL6hsQPdjaHEfafx8m29SoDd/Z4qKmKM6OcMX3Rdzh6AjzVc9X3yLTuluI2RjZqoEh2bI8xlwc62efActeQmtu7l0roH9nE2N7WlzXNyzAvYjiCrMAqxvzvE2CF0TTeWUFthqxpyLzyyuB18FG+SRmEE7mODmOLXDMOBsR4FaId/QyijkcA6d+JuHQXYbGQ20bobDibdRnAF8gLnQDn0XTRQAzMZKcLcbWu4YRiAd4cVXKWxP0oNU19VtCV74muwtjBt2j9cDQMmtA1I655Z3LYuxGFjXOpoIgRcMDA94B0xSO1PSyp+9NS8SmDA2OKE/Nsa2wsRk+/G/79Vbd1N6DVXZI0NkaL3HuuFwL2OhBIy6ryZ8815Ll6v6fM9e22YaKna109PHhc7DcRNNiQTc2F7ZcFEbxbDpJKN8tLC1zhhLTEDf3he7W9L3BGSuFRTtkaWvaHNOoIuD5Kj70bLdQvbPSvdGHusWtsGtNrgAaFpscjddPJvXj/l9iTM16UG62zYdL2VPCz6LGA+OEX+N1nj94IpO9UUUUr+LxeMu6kAa9Ved29vfxcbnGPBhdhtfFfIG97DmmP/Rjd5L7ZniufdS5KxLbFf288sn03uI+7o0flAWmbY3liEklK4ujLm4e1w3a0vbkbXuRnrosx2ps11NK+KS2JhtcaEWBBHiCCumdTXeMeSWcWvcLdyKojlfPGHjEGNvfKwu4gg/aHoq3vFRMhqpY4r4GOAFzcjugkX42JI8lqG6lF2FHE05HDjd4v7x9L28lktfU9rLJIf63Od+ZxK2zqckTu5O70dZJJ2oOBjRocPeccs/AFWPaNLR7JHaMjL5nXEYc4utzd9kZ5nXgNV9+zOkw0z38ZHn0aAP1xKnb37RM9XKScmExt6BhI+JxHzQ+Z65dpbYnq3/OvLyTZrB7oJyAawZf56q97v8As+ijYHVTe0kOZbc4GfZsPePU+Srfs+2eJasOcLiJpf8Aiya39SfwrU1FxO+6o+++6kEdOZoWCNzC24bk1wc4N00BFwbhUjZm05KaQSROs4ejh9Fw4gq5e0TeJrh/DRuuQQZCNBbSPxvmeVgqGqzr76WfenfR9ScELiyGwuBcOeSBe51sDlbja/h57k7tNq5HGT+VHa4GWNxvZtxoMiTboq4rFudvOKN7hICYpLXtmWEXs4DiM8x4eBJL2+2jt3dpQMIporf9tp+NrqMq9wqV7muY0xOa5ru6e6bEGxacvSynKKvjmYHxPa9p4g38jyPQroUd+Sso9oBP8c+/0Y7eGH97r69nrb1rejJD8AP8lSftN2aQ+KcDIjs3dCLub6gu/KoXcapDK6K+QdiZ6tNviB6quXzTXERFHZkW/N/4+a/2PTs2Ll3dFR22KkZika0nRpsDZpPeNuNvNTvtK2cWVDJQO7I0NJ+0z92kflK5vZ1UBlZY/wBbHtHiMLv0aVXDn8knLUbaeLYC2/FoiB9S7JR0O4FbK4ulwsJNy578bj17t7nzWooo6fh36rWwNx4aUh7j2so0cRZrTza3n1N/JZXJqb8yt5WNb0bNNPVSstYFxe3q15JHpmPwozuci17t0hr6F7ZiHPY4sjeQMTLNYQMWpFz6L83GrGQyyQSsDJSbBx94kaxE/Ec8+i+vZfUgxzR8Q5r/ACc3D/6/FSO927Jm+ehFpW2uBkZANLfbHD05LzebFlnkzPcdvHrueVaFWN4qkTyvo7jE6ISR3/1GuccN+oH6rz3X3vEtoqg4ZRkHHIScLHk/px+Cp+99c4bQkew2dG5gaeRa1tj63XXOs+XPpnduEe5pBIIsRkQdQRqFevZw75uYfbb8W/8AxRMrBtGB00ELWzxuvK1t7yAjJzTx0Jw+PnNbmbUayjkMvdbCXXda12+9a/Eg3FvBeHw+K+PzcrvdzWex+707ZpmVEUUzbEAPEwsTA7F3Li2bciSPDLlGbXlhE9qmhY/tbEzRucTKCAO0jHp3b+uRNO2ptF1RM+V2rze30RoG+QAHkrXuI+WdkkV7NhtJE/UwyEkADm0jFccr817t4v3N5XmzuW8q4bxVnZUczxl82Q3hYuGFuXDMhY0tGbtGWuD6Wppy1pJYZYw8tZI03F9Ra4HHiOaoLaI9sIj72PsjbS+LAbea1jc3OxPLLK1zdSk7KjgbxwBx8X94/qsj2l/Olv8A6kn97luDGAAAaDILIN8KAw1kotk89oOofn/diHktJuenNsfbs1KXGAgF9gbtDr2vYZ+KtNRFtmcYHDADqQY2f7mku9FB7lbM7erZcXbH8478NsI/Nb0K1xUxOxm7PZjPhuZow7l3iPzW/wALjpfZ9Vve5rg1gb/WTdrvu2Fz52Wqoo1+EZlV+zWpaLxvjk6XLD8cvioav3YqoGF8sJaxtgXXYbXNho48Vsy5dp0LZ4ZInaPaW+FxkfI2PkiXEYxQbRlgdjhkLHdND0I0I6FabuhvYKxpa8BszBcge68aYxyz1HUc1lk0LmOc1ws5pLSORBsR6qy+zmFzqy40ax5PnYAev6KsYtl40naOz2VEbo5BdrhY8xyIPAg5jwWUba3enoJA7MtDgWSgZXBuL/Rd0PldbAvl7ARYgEHUHMHoo66z1AbE30p54wXyNikt3mOIbnzaTkQpOl21BK8simbI4C5DTisLgXJGQ1XDVblUchuYA0n6Bcz4NNvgunY270FJi7FpGO1ySXE2vYZ8Mz6oTr12zshlVE6KTQ5gjVrho4dR+4WWbQ2NU7Pla8j3HBzJQLsNjlfl1aeuuq2FfjmAixFweHAoaz1AbJ33pZmAvlbE+3eY84bHo45OCkKDbkM73Nhf2mEXc5ouxtzkMWhJz0vouaq3Po5Dd1O0E8W3Z/aQuvZOxoqVpbC3CCcRuS4k5DU56BCddygt692G1sYsQ2Vl8Djp1Y7ofh6gzqItnWQ7JrJdmVQMsbm6te36TSdWnR1iAQRytxWlQbz0j24hUxgdXBpHi12YXbV0MczcMsbXt5OAI+OihJtwaJx/lFv3XvA9LozJZ8eG0diw1tqikc3tGuHeF8EpaQbE214Yh59Kfv3QOjrHuIs2UB7T5AOHiCPiFqNDQsgjbHGMLGiwGvW9zqb5r42lsqKpZgmjD26i+RB5gjMHwWc4mbbP21rupyqDuBt2CmbMJpAwuLSCQSCACCMhr06rw3s3pNXeOnaRAzvuNrYzfJxHBtzlfUnwVgq9wKaMYmRSy2/oEgF/M2/VQs+3uwvCKCKOI6xSNcXPI0cXG1z1sVjyeXPj/wAkzjVnFPWo+zvZ3Z0uMjOVxd+Ed1v6E/iVbgnglDi3ZQfhzcWPks3XOwGWh9FI0+9FVMwso6ZrWxtA7vfLG6AAG19OR0WP7nH6/wCLnw2X27q2oqmVkwpGiRto3yRm1sTm2uMwQSGjRVza1HFS1lLIGdk1/ZSvjJv2RDxiGfD9ipDYWzDODLBVOZVtJLw/Q5+pb438Fa9p7uQ1TGioaC8ADtG91wPGx5X4G4U8Ft7f1WvJP0lI5A4XaQRzBuPVV/fHdj+MjBZYSx3w3yDxxjJ4cweB8SpnZ9AyCNscYs1gsOfUnqTmfFdK9LPOz2zHdXbsWzu1ZUQyiVxF8m5NAyFiQdSTyzCl6v2oRgfNQPcftlrR/tuVbK/ZUM4tNE1/K4uR4HUeShZfZ7Ru0Y9vg93+boxzU+K0z2m1F84YiOQxg/muf0UnW+0yMRtMMRMjtWuNmx+Y97y87aKVh3Bom6xF33nvPwBXRPubRvABp2i3Ft2H1aQT5oc0qEHtOnB78Mbm8hiafUk/opeH2nQEd+GVp6YHD1xD9F1O9nVGeEg/Gf8AK6afcWiZ/wDji+85zvgTZCTSgbSYdoVb3UkLzjsSCBk61i4kGzQbXzPNaHuru4KKKxIdI+xe4aX4NH2Rn6kqWp6ZkbcMbGsaODQGj0C9UameexERGhERAREQEREBERAREQERfhKD8kkDQSTYAEknQAalZfW7+Svlf3I5IS44Y5GAgN0BuMwTa+d9VI78b3tkBp6d2IHKR4zDv+m08epHhzXjuruG6QiWqbhYMxGfef8AeH9Lemp6DVxzttvIs+6ELHRds2mFOZOAc5wc0aPwn3dTbp4rspt3Yo5zNHia517tB7hvr3bc8/FSYFtF+rP4Z/06drxZSMa4vaxoc73nAAOd4nivZEWuAiIgIiICIiAiIgIiICIiAiIgIiICIiAiIgIiIOPa9M+WGRkT8D3DuuuW4TwNxmFWGbjVEotVV8j28WNLiD5vNv8AarmiJZ1EbJ3VpqXOOO7vpu7z/In3fKyl0RFEREBERAREQEREBERAREQEREBERAREQEREBERAREQEREBERAREQEREBERAREQEREBERAREQEREBERAREQEREBERAREQEREBERAREQEREBERAREQEREBERAREQEREBERAREQEREBERA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MX" sz="1350"/>
          </a:p>
        </p:txBody>
      </p:sp>
      <p:sp>
        <p:nvSpPr>
          <p:cNvPr id="7" name="6 Rectángulo"/>
          <p:cNvSpPr/>
          <p:nvPr/>
        </p:nvSpPr>
        <p:spPr>
          <a:xfrm>
            <a:off x="1082968" y="5697252"/>
            <a:ext cx="6858000" cy="30349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/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200" dirty="0">
              <a:latin typeface="Georgia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41806" y="857250"/>
            <a:ext cx="115919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sz="1350" dirty="0"/>
          </a:p>
        </p:txBody>
      </p:sp>
      <p:sp>
        <p:nvSpPr>
          <p:cNvPr id="5" name="Rectangle 4"/>
          <p:cNvSpPr/>
          <p:nvPr/>
        </p:nvSpPr>
        <p:spPr>
          <a:xfrm>
            <a:off x="4425199" y="4431701"/>
            <a:ext cx="4667957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Una </a:t>
            </a:r>
            <a:r>
              <a:rPr lang="en-US" sz="40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alternativa</a:t>
            </a:r>
            <a:r>
              <a:rPr lang="en-US" sz="4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40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solución</a:t>
            </a:r>
            <a:endParaRPr lang="en-US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" y="1701365"/>
            <a:ext cx="9144000" cy="2399366"/>
          </a:xfrm>
          <a:prstGeom prst="rect">
            <a:avLst/>
          </a:prstGeom>
        </p:spPr>
      </p:pic>
      <p:pic>
        <p:nvPicPr>
          <p:cNvPr id="23" name="Picture 10" descr="Conale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4" r="7855" b="35432"/>
          <a:stretch/>
        </p:blipFill>
        <p:spPr bwMode="auto">
          <a:xfrm>
            <a:off x="5313301" y="927432"/>
            <a:ext cx="862577" cy="601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0" y="997576"/>
            <a:ext cx="1674375" cy="511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297" y="4261108"/>
            <a:ext cx="3473970" cy="1486337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Stop">
              <a:avLst/>
            </a:prstTxWarp>
            <a:spAutoFit/>
          </a:bodyPr>
          <a:lstStyle/>
          <a:p>
            <a:pPr algn="ctr"/>
            <a:r>
              <a:rPr lang="en-US" sz="4050" b="1" dirty="0" err="1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Formación</a:t>
            </a:r>
            <a:endParaRPr lang="en-US" sz="4050" b="1" dirty="0">
              <a:ln w="22225">
                <a:solidFill>
                  <a:srgbClr val="006600"/>
                </a:solidFill>
                <a:prstDash val="solid"/>
              </a:ln>
              <a:solidFill>
                <a:srgbClr val="00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50" b="1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Dual: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37" y="892069"/>
            <a:ext cx="1844163" cy="7376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605" y="1007646"/>
            <a:ext cx="1807778" cy="5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4"/>
          <p:cNvSpPr/>
          <p:nvPr/>
        </p:nvSpPr>
        <p:spPr>
          <a:xfrm>
            <a:off x="0" y="857251"/>
            <a:ext cx="9144000" cy="53964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300" b="1" dirty="0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s-MX" sz="3300" b="1">
                <a:latin typeface="Arial" panose="020B0604020202020204" pitchFamily="34" charset="0"/>
                <a:cs typeface="Arial" panose="020B0604020202020204" pitchFamily="34" charset="0"/>
              </a:rPr>
              <a:t>: Manufacturas </a:t>
            </a:r>
            <a:r>
              <a:rPr lang="es-MX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Zapaliname</a:t>
            </a:r>
            <a:endParaRPr lang="es-MX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F989420-90FE-438C-A3E3-78901C1D7F51}"/>
              </a:ext>
            </a:extLst>
          </p:cNvPr>
          <p:cNvSpPr/>
          <p:nvPr/>
        </p:nvSpPr>
        <p:spPr>
          <a:xfrm>
            <a:off x="2040394" y="2821439"/>
            <a:ext cx="7365797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s-E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Estudiantes en   MMFD: </a:t>
            </a:r>
            <a:r>
              <a:rPr lang="es-E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56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B5D6EA6-82B4-4B29-985B-CC15C2F3F766}"/>
              </a:ext>
            </a:extLst>
          </p:cNvPr>
          <p:cNvSpPr/>
          <p:nvPr/>
        </p:nvSpPr>
        <p:spPr>
          <a:xfrm>
            <a:off x="2040393" y="2048606"/>
            <a:ext cx="6070210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s-E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Matrícula Total: </a:t>
            </a:r>
            <a:r>
              <a:rPr lang="es-E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116 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5098433-B723-4006-A51E-2EAD3C9AD49E}"/>
              </a:ext>
            </a:extLst>
          </p:cNvPr>
          <p:cNvSpPr/>
          <p:nvPr/>
        </p:nvSpPr>
        <p:spPr>
          <a:xfrm>
            <a:off x="28674" y="1478494"/>
            <a:ext cx="9057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instalaciones del Parque, con la carrera de PTB en Máquinas – Herramientas, Modalidad Mixta y Dual.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76AB0CD-69EF-48A0-ACD9-54271D6771E9}"/>
              </a:ext>
            </a:extLst>
          </p:cNvPr>
          <p:cNvSpPr/>
          <p:nvPr/>
        </p:nvSpPr>
        <p:spPr>
          <a:xfrm>
            <a:off x="57349" y="5379507"/>
            <a:ext cx="9057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estima una matrícula de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 alumnos</a:t>
            </a:r>
            <a:r>
              <a:rPr lang="es-MX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el próximo ciclo escolar.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65049D-E7E7-4A7F-9356-7C4DBFBF6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363" y="4586677"/>
            <a:ext cx="2531675" cy="8365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D2CD26-B23A-40B6-AE43-99E00117F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" y="2295563"/>
            <a:ext cx="1907352" cy="30839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4A9FE7-1FA7-4D01-A96D-948F431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3" y="4101382"/>
            <a:ext cx="1678799" cy="12405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3B789BC-1868-4EC1-9E26-AFDC44A25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854" y="4036211"/>
            <a:ext cx="2109436" cy="133807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2CB5A78-75AC-4F1E-875B-F63A71FAD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901" y="3853215"/>
            <a:ext cx="2109436" cy="9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C1CBBEF-7259-4641-885C-3D8D03BAF45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14695" y="2587577"/>
          <a:ext cx="7929305" cy="341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ectángulo 23"/>
          <p:cNvSpPr/>
          <p:nvPr/>
        </p:nvSpPr>
        <p:spPr>
          <a:xfrm rot="16200000">
            <a:off x="-1969398" y="2816658"/>
            <a:ext cx="5143500" cy="12246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s-MX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360F7-A7FE-46B8-9FAA-69FDDF358840}"/>
              </a:ext>
            </a:extLst>
          </p:cNvPr>
          <p:cNvSpPr txBox="1"/>
          <p:nvPr/>
        </p:nvSpPr>
        <p:spPr>
          <a:xfrm>
            <a:off x="843674" y="5443735"/>
            <a:ext cx="4239055" cy="63772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600" b="1" dirty="0">
                <a:solidFill>
                  <a:srgbClr val="FF0000"/>
                </a:solidFill>
              </a:rPr>
              <a:t>361 Estudiantes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68F4BA0F-240D-4F15-903A-34917BD9203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14437" y="857250"/>
          <a:ext cx="7929563" cy="1778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5" imgW="8239132" imgH="2371554" progId="Excel.Sheet.12">
                  <p:embed/>
                </p:oleObj>
              </mc:Choice>
              <mc:Fallback>
                <p:oleObj name="Worksheet" r:id="rId5" imgW="8239132" imgH="2371554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68F4BA0F-240D-4F15-903A-34917BD920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4437" y="857250"/>
                        <a:ext cx="7929563" cy="1778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2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 rot="16200000">
            <a:off x="-1969398" y="2816658"/>
            <a:ext cx="5143500" cy="12246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s-MX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1214695" y="878352"/>
          <a:ext cx="7929304" cy="2735796"/>
        </p:xfrm>
        <a:graphic>
          <a:graphicData uri="http://schemas.openxmlformats.org/drawingml/2006/table">
            <a:tbl>
              <a:tblPr/>
              <a:tblGrid>
                <a:gridCol w="4722116">
                  <a:extLst>
                    <a:ext uri="{9D8B030D-6E8A-4147-A177-3AD203B41FA5}">
                      <a16:colId xmlns:a16="http://schemas.microsoft.com/office/drawing/2014/main" val="2695043741"/>
                    </a:ext>
                  </a:extLst>
                </a:gridCol>
                <a:gridCol w="3207188">
                  <a:extLst>
                    <a:ext uri="{9D8B030D-6E8A-4147-A177-3AD203B41FA5}">
                      <a16:colId xmlns:a16="http://schemas.microsoft.com/office/drawing/2014/main" val="836751532"/>
                    </a:ext>
                  </a:extLst>
                </a:gridCol>
              </a:tblGrid>
              <a:tr h="82378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NOMBRE DE LA MODALIDAD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ESTUDIANTES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384143"/>
                  </a:ext>
                </a:extLst>
              </a:tr>
              <a:tr h="73246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MMFD </a:t>
                      </a:r>
                    </a:p>
                    <a:p>
                      <a:pPr algn="ctr" fontAlgn="ctr"/>
                      <a:r>
                        <a:rPr lang="es-MX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(Al mes de febrero del 2018)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555683"/>
                  </a:ext>
                </a:extLst>
              </a:tr>
              <a:tr h="73246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Opciones de</a:t>
                      </a:r>
                      <a:r>
                        <a:rPr lang="es-MX" sz="2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Formación Dual </a:t>
                      </a:r>
                    </a:p>
                    <a:p>
                      <a:pPr algn="ctr" fontAlgn="ctr"/>
                      <a:r>
                        <a:rPr lang="es-MX" sz="2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(FCA y John Deere)</a:t>
                      </a:r>
                      <a:endParaRPr lang="es-MX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076444"/>
                  </a:ext>
                </a:extLst>
              </a:tr>
              <a:tr h="44709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7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7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001190"/>
                  </a:ext>
                </a:extLst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77" y="3614147"/>
            <a:ext cx="2836810" cy="23655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95" y="3614146"/>
            <a:ext cx="2564883" cy="2386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87" y="3614147"/>
            <a:ext cx="2527613" cy="23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 rot="16200000">
            <a:off x="-1969398" y="2816658"/>
            <a:ext cx="5143500" cy="12246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s-MX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FC91BDC-DDF9-442E-B6E8-0788F809C819}"/>
              </a:ext>
            </a:extLst>
          </p:cNvPr>
          <p:cNvSpPr/>
          <p:nvPr/>
        </p:nvSpPr>
        <p:spPr>
          <a:xfrm>
            <a:off x="1214695" y="857250"/>
            <a:ext cx="7929305" cy="143116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300" dirty="0">
                <a:latin typeface="Arial" panose="020B0604020202020204" pitchFamily="34" charset="0"/>
                <a:cs typeface="Arial" panose="020B0604020202020204" pitchFamily="34" charset="0"/>
              </a:rPr>
              <a:t>Empresas vinculadas: </a:t>
            </a:r>
          </a:p>
          <a:p>
            <a:pPr algn="ctr"/>
            <a:r>
              <a:rPr lang="es-MX" sz="54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s-MX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08A151C-2A63-4531-BAF2-6361836D21C8}"/>
              </a:ext>
            </a:extLst>
          </p:cNvPr>
          <p:cNvSpPr/>
          <p:nvPr/>
        </p:nvSpPr>
        <p:spPr>
          <a:xfrm>
            <a:off x="1214695" y="2840377"/>
            <a:ext cx="7929305" cy="131574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Eficiencia Terminal: </a:t>
            </a:r>
          </a:p>
          <a:p>
            <a:pPr algn="ctr"/>
            <a:r>
              <a:rPr lang="es-MX" sz="4950" b="1" dirty="0">
                <a:latin typeface="Arial" panose="020B0604020202020204" pitchFamily="34" charset="0"/>
                <a:cs typeface="Arial" panose="020B0604020202020204" pitchFamily="34" charset="0"/>
              </a:rPr>
              <a:t>91 %</a:t>
            </a:r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A03275-8570-4B83-B726-F00D32FF052C}"/>
              </a:ext>
            </a:extLst>
          </p:cNvPr>
          <p:cNvSpPr/>
          <p:nvPr/>
        </p:nvSpPr>
        <p:spPr>
          <a:xfrm>
            <a:off x="1214695" y="4708088"/>
            <a:ext cx="7929305" cy="1315745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Oferta de Empleo</a:t>
            </a:r>
          </a:p>
          <a:p>
            <a:pPr algn="ctr"/>
            <a:r>
              <a:rPr lang="es-MX" sz="4950" b="1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6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050" y="4180116"/>
            <a:ext cx="881917" cy="777205"/>
          </a:xfrm>
          <a:prstGeom prst="rect">
            <a:avLst/>
          </a:prstGeom>
        </p:spPr>
      </p:pic>
      <p:pic>
        <p:nvPicPr>
          <p:cNvPr id="2" name="Picture 2" descr="http://www.one.net.mx/proyectos/ciaimmex/images/Clientes/nem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39" y="3742120"/>
            <a:ext cx="941434" cy="258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84" y="3683005"/>
            <a:ext cx="983910" cy="318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ttp://www.mexicanbusinessweb.mx/wp-content/uploads/2013/02/R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80" y="2893765"/>
            <a:ext cx="769262" cy="371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rupoconstruccionesyservicios.com/wp-content/uploads/2013/09/MartinR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35" y="3693876"/>
            <a:ext cx="801788" cy="326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39" y="4299733"/>
            <a:ext cx="872367" cy="297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http://www.metalwork.com.mx/logo%203Dms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02" y="2930650"/>
            <a:ext cx="769671" cy="254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dimomaquinados.com/images/Logos_clientes/cifunsa%20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61" y="2901275"/>
            <a:ext cx="802384" cy="318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88" y="4309928"/>
            <a:ext cx="980204" cy="318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82" y="2930650"/>
            <a:ext cx="913019" cy="337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16 Imag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7" b="32741"/>
          <a:stretch/>
        </p:blipFill>
        <p:spPr>
          <a:xfrm>
            <a:off x="1383076" y="4346122"/>
            <a:ext cx="769671" cy="302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6822" y="2770334"/>
            <a:ext cx="1194872" cy="58468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68980" y="2771784"/>
            <a:ext cx="1254164" cy="556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1695" y="3483698"/>
            <a:ext cx="1254164" cy="58606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9077" y="4741214"/>
            <a:ext cx="987700" cy="63239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41" y="3414575"/>
            <a:ext cx="1071467" cy="88515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78471" y="4738325"/>
            <a:ext cx="1342747" cy="57718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65558" y="4168746"/>
            <a:ext cx="1215425" cy="675348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 rot="16200000">
            <a:off x="-2046006" y="2893266"/>
            <a:ext cx="5143500" cy="107146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600" b="1" dirty="0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endParaRPr lang="es-MX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sultado de imagen para JOHN DEER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28" y="1002768"/>
            <a:ext cx="992974" cy="664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00874" y="5476257"/>
            <a:ext cx="1021198" cy="2950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685" y="5452682"/>
            <a:ext cx="961675" cy="332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88" y="5484011"/>
            <a:ext cx="1032316" cy="2700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52983" y="1045721"/>
            <a:ext cx="1040860" cy="43867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0" t="-1449"/>
          <a:stretch/>
        </p:blipFill>
        <p:spPr>
          <a:xfrm>
            <a:off x="7887196" y="4826467"/>
            <a:ext cx="1224686" cy="876421"/>
          </a:xfrm>
          <a:prstGeom prst="rect">
            <a:avLst/>
          </a:prstGeom>
        </p:spPr>
      </p:pic>
      <p:pic>
        <p:nvPicPr>
          <p:cNvPr id="1024" name="Imagen 102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19" y="4827495"/>
            <a:ext cx="1001620" cy="360277"/>
          </a:xfrm>
          <a:prstGeom prst="rect">
            <a:avLst/>
          </a:prstGeom>
        </p:spPr>
      </p:pic>
      <p:pic>
        <p:nvPicPr>
          <p:cNvPr id="1027" name="Imagen 102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46" y="4861157"/>
            <a:ext cx="1139626" cy="531825"/>
          </a:xfrm>
          <a:prstGeom prst="rect">
            <a:avLst/>
          </a:prstGeom>
        </p:spPr>
      </p:pic>
      <p:pic>
        <p:nvPicPr>
          <p:cNvPr id="1029" name="Imagen 1028" descr="Imagen que contiene imágenes prediseñadas&#10;&#10;Descripción generada con confianza muy alta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68" y="4861157"/>
            <a:ext cx="718094" cy="5637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03879" y="5355646"/>
            <a:ext cx="718094" cy="471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02467" y="1840029"/>
            <a:ext cx="1149187" cy="6643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15783" y="1769237"/>
            <a:ext cx="819715" cy="819715"/>
          </a:xfrm>
          <a:prstGeom prst="rect">
            <a:avLst/>
          </a:prstGeom>
        </p:spPr>
      </p:pic>
      <p:pic>
        <p:nvPicPr>
          <p:cNvPr id="3076" name="Picture 4" descr="Resultado de imagen para INDUSTRIAS B&amp;S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46" y="1751958"/>
            <a:ext cx="1261671" cy="455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kirbymex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79" y="1164377"/>
            <a:ext cx="706859" cy="397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09304-6453-4AC8-9273-08F1660BD74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375402" y="1079412"/>
            <a:ext cx="1515616" cy="5237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4674A4-77D5-40B7-865D-07CCC77DC2A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27775" y="1815874"/>
            <a:ext cx="1174568" cy="5691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14A21B-349D-4A83-A7ED-53BC92539CC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20330" y="4256739"/>
            <a:ext cx="881918" cy="499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4DFEEB-3C12-41D4-910E-EE43260D664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42686" y="1787621"/>
            <a:ext cx="1030743" cy="7692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320B9D-791B-490E-9BED-1A045BECCE2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495553" y="3398672"/>
            <a:ext cx="807968" cy="686897"/>
          </a:xfrm>
          <a:prstGeom prst="rect">
            <a:avLst/>
          </a:prstGeom>
        </p:spPr>
      </p:pic>
      <p:pic>
        <p:nvPicPr>
          <p:cNvPr id="42" name="Picture 2" descr="Imagen relacionada">
            <a:extLst>
              <a:ext uri="{FF2B5EF4-FFF2-40B4-BE49-F238E27FC236}">
                <a16:creationId xmlns:a16="http://schemas.microsoft.com/office/drawing/2014/main" id="{98290BA1-7DD8-49C7-AB06-ADEC2B3B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04" y="1772813"/>
            <a:ext cx="1061939" cy="851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1D7DFCB-E935-4D93-A024-AE2B241CEFF6}"/>
              </a:ext>
            </a:extLst>
          </p:cNvPr>
          <p:cNvGrpSpPr/>
          <p:nvPr/>
        </p:nvGrpSpPr>
        <p:grpSpPr>
          <a:xfrm>
            <a:off x="3690405" y="969665"/>
            <a:ext cx="1163167" cy="766297"/>
            <a:chOff x="5051795" y="108570"/>
            <a:chExt cx="1550889" cy="1021729"/>
          </a:xfrm>
        </p:grpSpPr>
        <p:pic>
          <p:nvPicPr>
            <p:cNvPr id="3074" name="Picture 2" descr="Resultado de imagen para magna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795" y="108570"/>
              <a:ext cx="1550889" cy="6913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5A81735-0365-4727-93E5-846D1AA360B2}"/>
                </a:ext>
              </a:extLst>
            </p:cNvPr>
            <p:cNvSpPr txBox="1"/>
            <p:nvPr/>
          </p:nvSpPr>
          <p:spPr>
            <a:xfrm>
              <a:off x="5261038" y="730190"/>
              <a:ext cx="116315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b="1" dirty="0" err="1"/>
                <a:t>Formex</a:t>
              </a:r>
              <a:endParaRPr lang="es-MX" sz="1350" b="1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4D3B3D4-2B2A-419B-92D2-41C029C3AE98}"/>
              </a:ext>
            </a:extLst>
          </p:cNvPr>
          <p:cNvGrpSpPr/>
          <p:nvPr/>
        </p:nvGrpSpPr>
        <p:grpSpPr>
          <a:xfrm>
            <a:off x="5078367" y="949077"/>
            <a:ext cx="1163167" cy="786885"/>
            <a:chOff x="6715478" y="80195"/>
            <a:chExt cx="1550889" cy="1049179"/>
          </a:xfrm>
        </p:grpSpPr>
        <p:pic>
          <p:nvPicPr>
            <p:cNvPr id="47" name="Picture 2" descr="Resultado de imagen para magna">
              <a:extLst>
                <a:ext uri="{FF2B5EF4-FFF2-40B4-BE49-F238E27FC236}">
                  <a16:creationId xmlns:a16="http://schemas.microsoft.com/office/drawing/2014/main" id="{CC4C6998-1AE8-4A8C-BD92-FD14BBB6D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78" y="80195"/>
              <a:ext cx="1550889" cy="6913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2A42EC00-357F-4DB5-BEC3-7B987F6D0C76}"/>
                </a:ext>
              </a:extLst>
            </p:cNvPr>
            <p:cNvSpPr txBox="1"/>
            <p:nvPr/>
          </p:nvSpPr>
          <p:spPr>
            <a:xfrm>
              <a:off x="6793602" y="729265"/>
              <a:ext cx="142862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b="1" dirty="0" err="1"/>
                <a:t>Powertrain</a:t>
              </a:r>
              <a:endParaRPr lang="es-MX" sz="1350" b="1" dirty="0"/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F557DE31-CFFF-4475-B8BE-E46B5F92306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669631" y="5554463"/>
            <a:ext cx="2189807" cy="46181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7EEC6736-6090-41E9-955A-69F03F273E8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060016" y="1881879"/>
            <a:ext cx="832176" cy="580694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7B74D786-92EE-43DC-ACBE-9B89828C3BF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830340" y="2241469"/>
            <a:ext cx="1175106" cy="5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 rot="16200000">
            <a:off x="-1969398" y="2816658"/>
            <a:ext cx="5143500" cy="122468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endParaRPr lang="es-MX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158" y="4789055"/>
            <a:ext cx="1967948" cy="88100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20253" y="1107508"/>
            <a:ext cx="2525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Proyecto: </a:t>
            </a:r>
            <a:r>
              <a:rPr lang="es-MX" dirty="0"/>
              <a:t>Tratadora de agua</a:t>
            </a:r>
          </a:p>
          <a:p>
            <a:r>
              <a:rPr lang="es-MX" b="1" dirty="0"/>
              <a:t>Beneficio: </a:t>
            </a:r>
            <a:r>
              <a:rPr lang="es-MX" dirty="0"/>
              <a:t>Ahorro de 120,000.00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25267" y="2600696"/>
            <a:ext cx="28259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/>
              <a:t>Proyecto: </a:t>
            </a:r>
            <a:r>
              <a:rPr lang="es-MX" sz="1500" dirty="0"/>
              <a:t>Gestión de personal sindicalizado.</a:t>
            </a:r>
          </a:p>
          <a:p>
            <a:r>
              <a:rPr lang="es-MX" sz="1500" b="1" dirty="0"/>
              <a:t>Beneficio: </a:t>
            </a:r>
            <a:r>
              <a:rPr lang="es-MX" sz="1500" dirty="0"/>
              <a:t>Reducción de tiempos y movimientos en la planta. La educando aprendiz, ahora como supervisora de mas de </a:t>
            </a:r>
            <a:r>
              <a:rPr lang="es-MX" sz="1500" b="1" dirty="0"/>
              <a:t>400</a:t>
            </a:r>
            <a:r>
              <a:rPr lang="es-MX" sz="1500" dirty="0"/>
              <a:t> empleados sindicalizados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31082" y="4409076"/>
            <a:ext cx="2778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Proyecto: </a:t>
            </a:r>
            <a:r>
              <a:rPr lang="es-MX" dirty="0"/>
              <a:t>Mejoramiento de la fabricación de piezas</a:t>
            </a:r>
          </a:p>
          <a:p>
            <a:r>
              <a:rPr lang="es-MX" b="1" dirty="0"/>
              <a:t>Beneficio: </a:t>
            </a:r>
            <a:r>
              <a:rPr lang="es-MX" dirty="0"/>
              <a:t>Reducción de tiempo y costo de fabricación 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402831" y="2585695"/>
            <a:ext cx="7388333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402831" y="4366511"/>
            <a:ext cx="7388333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76" y="965368"/>
            <a:ext cx="2235488" cy="15439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164" y="4467994"/>
            <a:ext cx="2231000" cy="14763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676" y="2724363"/>
            <a:ext cx="2235488" cy="1518845"/>
          </a:xfrm>
          <a:prstGeom prst="rect">
            <a:avLst/>
          </a:prstGeom>
        </p:spPr>
      </p:pic>
      <p:pic>
        <p:nvPicPr>
          <p:cNvPr id="45" name="Picture 2" descr="Resultado de imagen para linam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38" y="2968778"/>
            <a:ext cx="2174766" cy="836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h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12" y="1107507"/>
            <a:ext cx="2253956" cy="1142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72783" y="3589766"/>
            <a:ext cx="652464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s-MX" sz="2700" b="1" kern="0" dirty="0">
                <a:solidFill>
                  <a:prstClr val="black"/>
                </a:solidFill>
              </a:rPr>
              <a:t>Lic. Guillermo Ponce Lagos Gutiérrez</a:t>
            </a:r>
          </a:p>
          <a:p>
            <a:pPr algn="ctr" defTabSz="514350">
              <a:defRPr/>
            </a:pPr>
            <a:r>
              <a:rPr lang="es-MX" b="1" kern="0" dirty="0">
                <a:solidFill>
                  <a:prstClr val="black"/>
                </a:solidFill>
              </a:rPr>
              <a:t>Director General </a:t>
            </a:r>
            <a:r>
              <a:rPr lang="es-MX" b="1" kern="0" dirty="0" err="1">
                <a:solidFill>
                  <a:prstClr val="black"/>
                </a:solidFill>
              </a:rPr>
              <a:t>Conalep</a:t>
            </a:r>
            <a:r>
              <a:rPr lang="es-MX" b="1" kern="0" dirty="0">
                <a:solidFill>
                  <a:prstClr val="black"/>
                </a:solidFill>
              </a:rPr>
              <a:t> Coahuila</a:t>
            </a:r>
          </a:p>
          <a:p>
            <a:pPr algn="ctr" defTabSz="514350">
              <a:defRPr/>
            </a:pPr>
            <a:r>
              <a:rPr lang="es-MX" b="1" kern="0" dirty="0">
                <a:solidFill>
                  <a:prstClr val="black"/>
                </a:solidFill>
              </a:rPr>
              <a:t>Colegio de educación profesional técnica del estado de Coahuila </a:t>
            </a:r>
          </a:p>
          <a:p>
            <a:pPr algn="ctr" defTabSz="514350">
              <a:defRPr/>
            </a:pPr>
            <a:r>
              <a:rPr lang="es-MX" kern="0" dirty="0">
                <a:solidFill>
                  <a:prstClr val="black"/>
                </a:solidFill>
              </a:rPr>
              <a:t>Moctezuma 1491 Residencial los Pinos  C.P. 25204, Saltillo, Coahuila</a:t>
            </a:r>
          </a:p>
          <a:p>
            <a:pPr algn="ctr" defTabSz="514350">
              <a:defRPr/>
            </a:pPr>
            <a:r>
              <a:rPr lang="es-MX" kern="0" dirty="0">
                <a:solidFill>
                  <a:prstClr val="black"/>
                </a:solidFill>
              </a:rPr>
              <a:t>Tel. y Fax. (844) 4 10 56 61, 4 10 56 39, 4 10 56 49 y 4 10 58 53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1064555" cy="5143500"/>
          </a:xfrm>
          <a:prstGeom prst="rect">
            <a:avLst/>
          </a:prstGeom>
          <a:solidFill>
            <a:srgbClr val="0066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57" y="857250"/>
            <a:ext cx="1064555" cy="5143500"/>
          </a:xfrm>
          <a:prstGeom prst="rect">
            <a:avLst/>
          </a:prstGeom>
          <a:solidFill>
            <a:srgbClr val="00660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56" y="1153663"/>
            <a:ext cx="2397542" cy="22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2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0559" y="857250"/>
            <a:ext cx="5883442" cy="51640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bg1"/>
              </a:solidFill>
            </a:endParaRPr>
          </a:p>
        </p:txBody>
      </p:sp>
      <p:sp>
        <p:nvSpPr>
          <p:cNvPr id="3074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6300192" y="5747445"/>
            <a:ext cx="1600200" cy="27384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655F924-C94D-4DB1-86E2-335085917AF8}" type="slidenum">
              <a:rPr lang="es-ES" sz="825">
                <a:solidFill>
                  <a:srgbClr val="FFFFFF"/>
                </a:solidFill>
                <a:latin typeface="Georgia" pitchFamily="18" charset="0"/>
              </a:rPr>
              <a:pPr/>
              <a:t>3</a:t>
            </a:fld>
            <a:endParaRPr lang="es-ES" sz="825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" name="AutoShape 2" descr="data:image/jpeg;base64,/9j/4AAQSkZJRgABAQAAAQABAAD/2wCEAAkGBhIQERQUEBAWExQUGRUVGBUYFxYUFBIYGBYVGBgRGhUXGyofGBkjHBoYIC8gIycpMSwuFR8xNTAqNSYrLCkBCQoKDgwOGg8PGiofHCUqLCwqLCwtKSw0NCksLCkpKSksKSwpKSksKSwpKSkpLCwpMCwsKSwsLDUpLCwsKSksLP/AABEIANIA8AMBIgACEQEDEQH/xAAbAAEAAwEBAQEAAAAAAAAAAAAABQYHBAMCAf/EAEEQAAEDAgMFBQMKBQMFAQAAAAEAAgMEERIhMQUGQVFhEyJxgZEHMqEWI1JUYnKCkrHRFDNCssFTotJjc5PC4UP/xAAYAQEBAQEBAAAAAAAAAAAAAAAAAQIDBP/EACMRAQEBAQADAAIBBQEAAAAAAAABAhEDITESQSITFDJRsQT/2gAMAwEAAhEDEQA/ANxREQEREBERAREQEREBERAREQEREBERAREQEREBERAREQEREBERAREQEREBERAREQEREBERAREQEREBERAREQEREBERAREQEREBERAREQEREBERAREQEREBERAREQEREBERAREQEREBERAREQEREBERAREQEREBERAREQEREBERAREQEREBERAREQEREBERAREQEREBERAREQEXBU7fpozZ9RG08i9t/S68PlZR/Wo/zBE7EsiiflZR/Wo/zBSMFS2Roew3acweBHPwQ69UUVV71UkRs+oZfkDjPo264vl9Rf6p/wDHJ/xQ7FiRcOzttQVH8mVr7agHvDxacx6LuRRF8yShou4gAcSbAeZUZLvTRt96qi/OD+iHUqih/lfRfWo/VPlfR/WWep/ZE7Ewih/lfRfWWep/ZSVJVslYHxuDmu0cNDnZDr2RFG1m8dNC8slnYxwtdpOYuLj4IqSXBtnbcVJHjmJsThAAuXGxNgPAHVcvywovrLPU/sqd7QduxVHYthkD2txucRpc2AHpf1Rm65HvX+0mWQ4aaEMxHCHP7zrk2HdGQ9StBjBAFzc2zPPqsX3ecwVUJlcGsa8OJOgw94fEAea1Ib30Z0qWHzOfTRGcXv1MIvgzNDcRNm2vc92w630URU75UcZsahpP2bv/ALQQjfU0irzd/aIm3bEeLJAP7VM0W0Ypm4opGvHNpBt0PI+KHY6ERR1ZvFTQm0lRG08sQLvQZoqRRQPy4ofrA/LJ/wAV70+9lHIQG1LLnIAnCT07wCJ2O7aO0GU8bpJDZrRc8zyaBxJOXmsp29vdPVkjEY4+EbTYW+0R7x+HRTvtO2iS+KAHIDtHdSbtb6AO9VVthbO/iKiKI6OcMX3RdzvgCq56vbxZN0txRMwTVNwx2bIx3S4fScRmAeAGuquTN1aMC38LH5tBPqVKNaALAWA4cui/VG5mRX9qbPoaSMzPpowG2tZjbudwaOqz3bm9M9WTjdhj4RtNmjx+kep9Apf2k7RL6hsQPdjaHEfafx8m29SoDd/Z4qKmKM6OcMX3Rdzh6AjzVc9X3yLTuluI2RjZqoEh2bI8xlwc62efActeQmtu7l0roH9nE2N7WlzXNyzAvYjiCrMAqxvzvE2CF0TTeWUFthqxpyLzyyuB18FG+SRmEE7mODmOLXDMOBsR4FaId/QyijkcA6d+JuHQXYbGQ20bobDibdRnAF8gLnQDn0XTRQAzMZKcLcbWu4YRiAd4cVXKWxP0oNU19VtCV74muwtjBt2j9cDQMmtA1I655Z3LYuxGFjXOpoIgRcMDA94B0xSO1PSyp+9NS8SmDA2OKE/Nsa2wsRk+/G/79Vbd1N6DVXZI0NkaL3HuuFwL2OhBIy6ryZ8815Ll6v6fM9e22YaKna109PHhc7DcRNNiQTc2F7ZcFEbxbDpJKN8tLC1zhhLTEDf3he7W9L3BGSuFRTtkaWvaHNOoIuD5Kj70bLdQvbPSvdGHusWtsGtNrgAaFpscjddPJvXj/l9iTM16UG62zYdL2VPCz6LGA+OEX+N1nj94IpO9UUUUr+LxeMu6kAa9Ved29vfxcbnGPBhdhtfFfIG97DmmP/Rjd5L7ZniufdS5KxLbFf288sn03uI+7o0flAWmbY3liEklK4ujLm4e1w3a0vbkbXuRnrosx2ps11NK+KS2JhtcaEWBBHiCCumdTXeMeSWcWvcLdyKojlfPGHjEGNvfKwu4gg/aHoq3vFRMhqpY4r4GOAFzcjugkX42JI8lqG6lF2FHE05HDjd4v7x9L28lktfU9rLJIf63Od+ZxK2zqckTu5O70dZJJ2oOBjRocPeccs/AFWPaNLR7JHaMjL5nXEYc4utzd9kZ5nXgNV9+zOkw0z38ZHn0aAP1xKnb37RM9XKScmExt6BhI+JxHzQ+Z65dpbYnq3/OvLyTZrB7oJyAawZf56q97v8As+ijYHVTe0kOZbc4GfZsPePU+Srfs+2eJasOcLiJpf8Aiya39SfwrU1FxO+6o+++6kEdOZoWCNzC24bk1wc4N00BFwbhUjZm05KaQSROs4ejh9Fw4gq5e0TeJrh/DRuuQQZCNBbSPxvmeVgqGqzr76WfenfR9ScELiyGwuBcOeSBe51sDlbja/h57k7tNq5HGT+VHa4GWNxvZtxoMiTboq4rFudvOKN7hICYpLXtmWEXs4DiM8x4eBJL2+2jt3dpQMIporf9tp+NrqMq9wqV7muY0xOa5ru6e6bEGxacvSynKKvjmYHxPa9p4g38jyPQroUd+Sso9oBP8c+/0Y7eGH97r69nrb1rejJD8AP8lSftN2aQ+KcDIjs3dCLub6gu/KoXcapDK6K+QdiZ6tNviB6quXzTXERFHZkW/N/4+a/2PTs2Ll3dFR22KkZika0nRpsDZpPeNuNvNTvtK2cWVDJQO7I0NJ+0z92kflK5vZ1UBlZY/wBbHtHiMLv0aVXDn8knLUbaeLYC2/FoiB9S7JR0O4FbK4ulwsJNy578bj17t7nzWooo6fh36rWwNx4aUh7j2so0cRZrTza3n1N/JZXJqb8yt5WNb0bNNPVSstYFxe3q15JHpmPwozuci17t0hr6F7ZiHPY4sjeQMTLNYQMWpFz6L83GrGQyyQSsDJSbBx94kaxE/Ec8+i+vZfUgxzR8Q5r/ACc3D/6/FSO927Jm+ehFpW2uBkZANLfbHD05LzebFlnkzPcdvHrueVaFWN4qkTyvo7jE6ISR3/1GuccN+oH6rz3X3vEtoqg4ZRkHHIScLHk/px+Cp+99c4bQkew2dG5gaeRa1tj63XXOs+XPpnduEe5pBIIsRkQdQRqFevZw75uYfbb8W/8AxRMrBtGB00ELWzxuvK1t7yAjJzTx0Jw+PnNbmbUayjkMvdbCXXda12+9a/Eg3FvBeHw+K+PzcrvdzWex+707ZpmVEUUzbEAPEwsTA7F3Li2bciSPDLlGbXlhE9qmhY/tbEzRucTKCAO0jHp3b+uRNO2ptF1RM+V2rze30RoG+QAHkrXuI+WdkkV7NhtJE/UwyEkADm0jFccr817t4v3N5XmzuW8q4bxVnZUczxl82Q3hYuGFuXDMhY0tGbtGWuD6Wppy1pJYZYw8tZI03F9Ra4HHiOaoLaI9sIj72PsjbS+LAbea1jc3OxPLLK1zdSk7KjgbxwBx8X94/qsj2l/Olv8A6kn97luDGAAAaDILIN8KAw1kotk89oOofn/diHktJuenNsfbs1KXGAgF9gbtDr2vYZ+KtNRFtmcYHDADqQY2f7mku9FB7lbM7erZcXbH8478NsI/Nb0K1xUxOxm7PZjPhuZow7l3iPzW/wALjpfZ9Vve5rg1gb/WTdrvu2Fz52Wqoo1+EZlV+zWpaLxvjk6XLD8cvioav3YqoGF8sJaxtgXXYbXNho48Vsy5dp0LZ4ZInaPaW+FxkfI2PkiXEYxQbRlgdjhkLHdND0I0I6FabuhvYKxpa8BszBcge68aYxyz1HUc1lk0LmOc1ws5pLSORBsR6qy+zmFzqy40ax5PnYAev6KsYtl40naOz2VEbo5BdrhY8xyIPAg5jwWUba3enoJA7MtDgWSgZXBuL/Rd0PldbAvl7ARYgEHUHMHoo66z1AbE30p54wXyNikt3mOIbnzaTkQpOl21BK8simbI4C5DTisLgXJGQ1XDVblUchuYA0n6Bcz4NNvgunY270FJi7FpGO1ySXE2vYZ8Mz6oTr12zshlVE6KTQ5gjVrho4dR+4WWbQ2NU7Pla8j3HBzJQLsNjlfl1aeuuq2FfjmAixFweHAoaz1AbJ33pZmAvlbE+3eY84bHo45OCkKDbkM73Nhf2mEXc5ouxtzkMWhJz0vouaq3Po5Dd1O0E8W3Z/aQuvZOxoqVpbC3CCcRuS4k5DU56BCddygt692G1sYsQ2Vl8Djp1Y7ofh6gzqItnWQ7JrJdmVQMsbm6te36TSdWnR1iAQRytxWlQbz0j24hUxgdXBpHi12YXbV0MczcMsbXt5OAI+OihJtwaJx/lFv3XvA9LozJZ8eG0diw1tqikc3tGuHeF8EpaQbE214Yh59Kfv3QOjrHuIs2UB7T5AOHiCPiFqNDQsgjbHGMLGiwGvW9zqb5r42lsqKpZgmjD26i+RB5gjMHwWc4mbbP21rupyqDuBt2CmbMJpAwuLSCQSCACCMhr06rw3s3pNXeOnaRAzvuNrYzfJxHBtzlfUnwVgq9wKaMYmRSy2/oEgF/M2/VQs+3uwvCKCKOI6xSNcXPI0cXG1z1sVjyeXPj/wAkzjVnFPWo+zvZ3Z0uMjOVxd+Ed1v6E/iVbgnglDi3ZQfhzcWPks3XOwGWh9FI0+9FVMwso6ZrWxtA7vfLG6AAG19OR0WP7nH6/wCLnw2X27q2oqmVkwpGiRto3yRm1sTm2uMwQSGjRVza1HFS1lLIGdk1/ZSvjJv2RDxiGfD9ipDYWzDODLBVOZVtJLw/Q5+pb438Fa9p7uQ1TGioaC8ADtG91wPGx5X4G4U8Ft7f1WvJP0lI5A4XaQRzBuPVV/fHdj+MjBZYSx3w3yDxxjJ4cweB8SpnZ9AyCNscYs1gsOfUnqTmfFdK9LPOz2zHdXbsWzu1ZUQyiVxF8m5NAyFiQdSTyzCl6v2oRgfNQPcftlrR/tuVbK/ZUM4tNE1/K4uR4HUeShZfZ7Ru0Y9vg93+boxzU+K0z2m1F84YiOQxg/muf0UnW+0yMRtMMRMjtWuNmx+Y97y87aKVh3Bom6xF33nvPwBXRPubRvABp2i3Ft2H1aQT5oc0qEHtOnB78Mbm8hiafUk/opeH2nQEd+GVp6YHD1xD9F1O9nVGeEg/Gf8AK6afcWiZ/wDji+85zvgTZCTSgbSYdoVb3UkLzjsSCBk61i4kGzQbXzPNaHuru4KKKxIdI+xe4aX4NH2Rn6kqWp6ZkbcMbGsaODQGj0C9UameexERGhERAREQEREBERAREQERfhKD8kkDQSTYAEknQAalZfW7+Svlf3I5IS44Y5GAgN0BuMwTa+d9VI78b3tkBp6d2IHKR4zDv+m08epHhzXjuruG6QiWqbhYMxGfef8AeH9Lemp6DVxzttvIs+6ELHRds2mFOZOAc5wc0aPwn3dTbp4rspt3Yo5zNHia517tB7hvr3bc8/FSYFtF+rP4Z/06drxZSMa4vaxoc73nAAOd4nivZEWuAiIgIiICIiAiIgIiICIiAiIgIiICIiAiIgIiIOPa9M+WGRkT8D3DuuuW4TwNxmFWGbjVEotVV8j28WNLiD5vNv8AarmiJZ1EbJ3VpqXOOO7vpu7z/In3fKyl0RFEREBERAREQEREBERAREQEREBERAREQEREBERAREQEREBERAREQEREBERAREQEREBERAREQEREBERAREQEREBERAREQEREBERAREQEREBERAREQEREBERAREQEREBERAREQEREBERA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MX" sz="1350"/>
          </a:p>
        </p:txBody>
      </p:sp>
      <p:sp>
        <p:nvSpPr>
          <p:cNvPr id="6" name="Rectangle 5"/>
          <p:cNvSpPr/>
          <p:nvPr/>
        </p:nvSpPr>
        <p:spPr>
          <a:xfrm>
            <a:off x="195099" y="977504"/>
            <a:ext cx="3002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000" dirty="0"/>
              <a:t>¡La Formación Dual es un</a:t>
            </a:r>
          </a:p>
          <a:p>
            <a:r>
              <a:rPr lang="es-MX" sz="3000" dirty="0"/>
              <a:t>sistema en donde todos ganan!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3221" y="1190231"/>
            <a:ext cx="53781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700" b="1" dirty="0">
                <a:solidFill>
                  <a:schemeClr val="bg1"/>
                </a:solidFill>
              </a:rPr>
              <a:t>Empresa:</a:t>
            </a:r>
          </a:p>
          <a:p>
            <a:r>
              <a:rPr lang="es-MX" sz="2100" b="1" dirty="0">
                <a:solidFill>
                  <a:schemeClr val="bg1"/>
                </a:solidFill>
              </a:rPr>
              <a:t>Herramienta ideal para el desarrollo sistemático de personal.</a:t>
            </a:r>
          </a:p>
          <a:p>
            <a:endParaRPr lang="es-MX" sz="2100" b="1" dirty="0">
              <a:solidFill>
                <a:schemeClr val="bg1"/>
              </a:solidFill>
            </a:endParaRPr>
          </a:p>
          <a:p>
            <a:r>
              <a:rPr lang="es-MX" sz="2700" b="1" dirty="0">
                <a:solidFill>
                  <a:schemeClr val="bg1"/>
                </a:solidFill>
              </a:rPr>
              <a:t>Estudiante:</a:t>
            </a:r>
          </a:p>
          <a:p>
            <a:r>
              <a:rPr lang="es-MX" sz="2100" b="1" dirty="0">
                <a:solidFill>
                  <a:schemeClr val="bg1"/>
                </a:solidFill>
              </a:rPr>
              <a:t>Recibe una formación sólida y además una remuneración.</a:t>
            </a:r>
          </a:p>
          <a:p>
            <a:endParaRPr lang="es-MX" sz="2100" b="1" dirty="0">
              <a:solidFill>
                <a:schemeClr val="bg1"/>
              </a:solidFill>
            </a:endParaRPr>
          </a:p>
          <a:p>
            <a:r>
              <a:rPr lang="es-MX" sz="2700" b="1" dirty="0">
                <a:solidFill>
                  <a:schemeClr val="bg1"/>
                </a:solidFill>
              </a:rPr>
              <a:t>Sociedad:</a:t>
            </a:r>
          </a:p>
          <a:p>
            <a:r>
              <a:rPr lang="es-MX" sz="2100" b="1" dirty="0">
                <a:solidFill>
                  <a:schemeClr val="bg1"/>
                </a:solidFill>
              </a:rPr>
              <a:t>Fuerza laboral altamente calificada que contribuya significativamente al crecimiento económico.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2" y="2893413"/>
            <a:ext cx="3083806" cy="2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" y="857250"/>
            <a:ext cx="2563317" cy="51435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la Formación Dual? </a:t>
            </a:r>
            <a:endParaRPr lang="es-MX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2922" y="1201609"/>
            <a:ext cx="5818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300" b="1" dirty="0"/>
              <a:t>Vinculación</a:t>
            </a:r>
            <a:r>
              <a:rPr lang="es-MX" sz="2100" b="1" dirty="0"/>
              <a:t> </a:t>
            </a:r>
            <a:r>
              <a:rPr lang="es-MX" sz="2100" dirty="0"/>
              <a:t>de la teoría y la práctica en la empresa</a:t>
            </a:r>
            <a:endParaRPr lang="x-none" sz="2100" dirty="0"/>
          </a:p>
        </p:txBody>
      </p:sp>
      <p:sp>
        <p:nvSpPr>
          <p:cNvPr id="3" name="Rectangle 2"/>
          <p:cNvSpPr/>
          <p:nvPr/>
        </p:nvSpPr>
        <p:spPr>
          <a:xfrm>
            <a:off x="2775592" y="2771843"/>
            <a:ext cx="587103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100" dirty="0"/>
              <a:t>Desarrollar sus </a:t>
            </a:r>
            <a:r>
              <a:rPr lang="x-none" sz="3300" b="1" dirty="0"/>
              <a:t>Competencias</a:t>
            </a:r>
            <a:r>
              <a:rPr lang="x-none" sz="2100" dirty="0"/>
              <a:t> profesionales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7332" y="4242154"/>
            <a:ext cx="33778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Educación integral </a:t>
            </a:r>
            <a:endParaRPr lang="x-none" sz="2700" dirty="0"/>
          </a:p>
        </p:txBody>
      </p:sp>
      <p:sp>
        <p:nvSpPr>
          <p:cNvPr id="7" name="Rectangle 6"/>
          <p:cNvSpPr/>
          <p:nvPr/>
        </p:nvSpPr>
        <p:spPr>
          <a:xfrm>
            <a:off x="3771046" y="5431416"/>
            <a:ext cx="41068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700" b="1" dirty="0"/>
              <a:t>Concertación de convenios </a:t>
            </a:r>
          </a:p>
        </p:txBody>
      </p:sp>
      <p:sp>
        <p:nvSpPr>
          <p:cNvPr id="8" name="Arrow: Down 7"/>
          <p:cNvSpPr/>
          <p:nvPr/>
        </p:nvSpPr>
        <p:spPr>
          <a:xfrm>
            <a:off x="3967393" y="2031415"/>
            <a:ext cx="3249118" cy="6859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/>
              <a:t>Permite:</a:t>
            </a:r>
          </a:p>
        </p:txBody>
      </p:sp>
      <p:sp>
        <p:nvSpPr>
          <p:cNvPr id="10" name="Arrow: Down 9"/>
          <p:cNvSpPr/>
          <p:nvPr/>
        </p:nvSpPr>
        <p:spPr>
          <a:xfrm>
            <a:off x="4057332" y="3457822"/>
            <a:ext cx="3249118" cy="636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/>
              <a:t>Logrando:</a:t>
            </a:r>
          </a:p>
        </p:txBody>
      </p:sp>
      <p:sp>
        <p:nvSpPr>
          <p:cNvPr id="11" name="Arrow: Down 10"/>
          <p:cNvSpPr/>
          <p:nvPr/>
        </p:nvSpPr>
        <p:spPr>
          <a:xfrm>
            <a:off x="4079817" y="4745308"/>
            <a:ext cx="3249118" cy="6677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/>
              <a:t>Mediante:</a:t>
            </a:r>
          </a:p>
        </p:txBody>
      </p:sp>
    </p:spTree>
    <p:extLst>
      <p:ext uri="{BB962C8B-B14F-4D97-AF65-F5344CB8AC3E}">
        <p14:creationId xmlns:p14="http://schemas.microsoft.com/office/powerpoint/2010/main" val="5548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triple hel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39" y="1750173"/>
            <a:ext cx="5495589" cy="4003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857250"/>
            <a:ext cx="2743199" cy="514350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9" name="Rectángulo 8"/>
          <p:cNvSpPr/>
          <p:nvPr/>
        </p:nvSpPr>
        <p:spPr>
          <a:xfrm>
            <a:off x="36718" y="4578558"/>
            <a:ext cx="2706482" cy="12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Responsabilidad compartida, </a:t>
            </a:r>
            <a:r>
              <a:rPr lang="es-MX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triple hélice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esultado de imagen para conalep logo bla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8" y="1097027"/>
            <a:ext cx="2233275" cy="778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23" y="5055524"/>
            <a:ext cx="850951" cy="719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80" y="4873938"/>
            <a:ext cx="1304706" cy="521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878" y="971280"/>
            <a:ext cx="1610809" cy="7485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0E2704-EBAF-4354-B3D9-9F5DBCD99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761" y="5339014"/>
            <a:ext cx="1468154" cy="4454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055D9D-01FC-4F9D-8B3F-782CD04CA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16" y="1097027"/>
            <a:ext cx="1026191" cy="7935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7B8385-D04C-4E30-8D35-519AE5D99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73" y="1097027"/>
            <a:ext cx="1192553" cy="9102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F3B2FF-23FC-4B67-8118-78613E9B3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35" y="2532329"/>
            <a:ext cx="2366479" cy="14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2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7 Rectángulo"/>
          <p:cNvSpPr/>
          <p:nvPr/>
        </p:nvSpPr>
        <p:spPr>
          <a:xfrm>
            <a:off x="126607" y="1639623"/>
            <a:ext cx="8714934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A partir del análisis de las experiencias nacionales sobre formación dual, el MMFD plantean tres modalidades:</a:t>
            </a:r>
            <a:endParaRPr lang="es-MX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158261" y="5418956"/>
            <a:ext cx="871493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1350" spc="56" dirty="0">
                <a:latin typeface="Arial" panose="020B0604020202020204" pitchFamily="34" charset="0"/>
                <a:cs typeface="Arial" panose="020B0604020202020204" pitchFamily="34" charset="0"/>
              </a:rPr>
              <a:t>En la modalidad de 2 años el estudiante se certifica por el CONOCER Y CAMEXA.</a:t>
            </a:r>
            <a:endParaRPr lang="es-MX" sz="1350" dirty="0"/>
          </a:p>
        </p:txBody>
      </p:sp>
      <p:grpSp>
        <p:nvGrpSpPr>
          <p:cNvPr id="18" name="Grupo 17"/>
          <p:cNvGrpSpPr/>
          <p:nvPr/>
        </p:nvGrpSpPr>
        <p:grpSpPr>
          <a:xfrm>
            <a:off x="158262" y="2326828"/>
            <a:ext cx="8714932" cy="2693543"/>
            <a:chOff x="239712" y="2547776"/>
            <a:chExt cx="9996921" cy="3498091"/>
          </a:xfrm>
        </p:grpSpPr>
        <p:sp>
          <p:nvSpPr>
            <p:cNvPr id="21" name="Rectángulo 20"/>
            <p:cNvSpPr/>
            <p:nvPr/>
          </p:nvSpPr>
          <p:spPr>
            <a:xfrm>
              <a:off x="4592651" y="4581129"/>
              <a:ext cx="5618367" cy="13985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00" dirty="0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4619155" y="3068960"/>
              <a:ext cx="5581301" cy="10801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00" dirty="0"/>
            </a:p>
          </p:txBody>
        </p:sp>
        <p:sp>
          <p:nvSpPr>
            <p:cNvPr id="28" name="10 Rectángulo"/>
            <p:cNvSpPr/>
            <p:nvPr/>
          </p:nvSpPr>
          <p:spPr>
            <a:xfrm>
              <a:off x="1607091" y="2547777"/>
              <a:ext cx="3024000" cy="108000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0">
              <a:noAutofit/>
            </a:bodyPr>
            <a:lstStyle/>
            <a:p>
              <a:pPr algn="just">
                <a:lnSpc>
                  <a:spcPts val="1181"/>
                </a:lnSpc>
              </a:pPr>
              <a:r>
                <a:rPr lang="es-MX" sz="1050" spc="56" dirty="0">
                  <a:latin typeface="Arial" panose="020B0604020202020204" pitchFamily="34" charset="0"/>
                  <a:cs typeface="Arial" panose="020B0604020202020204" pitchFamily="34" charset="0"/>
                </a:rPr>
                <a:t>Un </a:t>
              </a:r>
              <a:r>
                <a:rPr lang="es-MX" sz="1050" spc="56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mínimo</a:t>
              </a:r>
              <a:r>
                <a:rPr lang="es-MX" sz="1050" spc="56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MX" sz="1050" b="1" spc="56" dirty="0">
                  <a:latin typeface="Arial" panose="020B0604020202020204" pitchFamily="34" charset="0"/>
                  <a:cs typeface="Arial" panose="020B0604020202020204" pitchFamily="34" charset="0"/>
                </a:rPr>
                <a:t>2 años </a:t>
              </a:r>
              <a:r>
                <a:rPr lang="es-MX" sz="1050" spc="56" dirty="0">
                  <a:latin typeface="Arial" panose="020B0604020202020204" pitchFamily="34" charset="0"/>
                  <a:cs typeface="Arial" panose="020B0604020202020204" pitchFamily="34" charset="0"/>
                </a:rPr>
                <a:t>de formación dual en la empresa, a partir del 3er semestre.</a:t>
              </a:r>
            </a:p>
          </p:txBody>
        </p:sp>
        <p:sp>
          <p:nvSpPr>
            <p:cNvPr id="29" name="12 Rectángulo"/>
            <p:cNvSpPr/>
            <p:nvPr/>
          </p:nvSpPr>
          <p:spPr>
            <a:xfrm>
              <a:off x="970848" y="2547776"/>
              <a:ext cx="534211" cy="1080001"/>
            </a:xfrm>
            <a:prstGeom prst="rect">
              <a:avLst/>
            </a:prstGeom>
            <a:solidFill>
              <a:srgbClr val="3399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0">
              <a:noAutofit/>
            </a:bodyPr>
            <a:lstStyle/>
            <a:p>
              <a:pPr lvl="0" algn="ctr"/>
              <a:endParaRPr lang="es-MX" sz="1200" b="1" spc="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/>
              <a:r>
                <a:rPr lang="es-MX" sz="1200" b="1" spc="56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lvl="0" algn="ctr"/>
              <a:endParaRPr lang="es-MX" sz="1200" b="1" spc="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1 Rectángulo"/>
            <p:cNvSpPr/>
            <p:nvPr/>
          </p:nvSpPr>
          <p:spPr>
            <a:xfrm>
              <a:off x="1574273" y="4965746"/>
              <a:ext cx="3024000" cy="108000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0">
              <a:noAutofit/>
            </a:bodyPr>
            <a:lstStyle/>
            <a:p>
              <a:pPr algn="just">
                <a:lnSpc>
                  <a:spcPts val="1181"/>
                </a:lnSpc>
              </a:pPr>
              <a:r>
                <a:rPr lang="es-MX" sz="1050" spc="56" dirty="0">
                  <a:latin typeface="Arial" panose="020B0604020202020204" pitchFamily="34" charset="0"/>
                  <a:cs typeface="Arial" panose="020B0604020202020204" pitchFamily="34" charset="0"/>
                </a:rPr>
                <a:t>Un </a:t>
              </a:r>
              <a:r>
                <a:rPr lang="es-MX" sz="1050" spc="56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mínimo</a:t>
              </a:r>
              <a:r>
                <a:rPr lang="es-MX" sz="1050" spc="56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MX" sz="1050" b="1" spc="56" dirty="0">
                  <a:latin typeface="Arial" panose="020B0604020202020204" pitchFamily="34" charset="0"/>
                  <a:cs typeface="Arial" panose="020B0604020202020204" pitchFamily="34" charset="0"/>
                </a:rPr>
                <a:t>1 año </a:t>
              </a:r>
              <a:r>
                <a:rPr lang="es-MX" sz="1050" spc="56" dirty="0">
                  <a:latin typeface="Arial" panose="020B0604020202020204" pitchFamily="34" charset="0"/>
                  <a:cs typeface="Arial" panose="020B0604020202020204" pitchFamily="34" charset="0"/>
                </a:rPr>
                <a:t>de formación dual en la empresa, a partir del 5º semestre.</a:t>
              </a:r>
            </a:p>
          </p:txBody>
        </p:sp>
        <p:sp>
          <p:nvSpPr>
            <p:cNvPr id="31" name="13 Rectángulo"/>
            <p:cNvSpPr/>
            <p:nvPr/>
          </p:nvSpPr>
          <p:spPr>
            <a:xfrm>
              <a:off x="1038470" y="4965748"/>
              <a:ext cx="534211" cy="1080119"/>
            </a:xfrm>
            <a:prstGeom prst="rect">
              <a:avLst/>
            </a:prstGeom>
            <a:solidFill>
              <a:srgbClr val="3399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0">
              <a:noAutofit/>
            </a:bodyPr>
            <a:lstStyle/>
            <a:p>
              <a:pPr lvl="0" algn="ctr"/>
              <a:endParaRPr lang="es-MX" sz="1500" b="1" spc="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/>
              <a:r>
                <a:rPr lang="es-MX" sz="1500" b="1" spc="56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 </a:t>
              </a:r>
            </a:p>
            <a:p>
              <a:pPr lvl="0" algn="ctr"/>
              <a:endParaRPr lang="es-MX" sz="1500" b="1" spc="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4 Flecha derecha"/>
            <p:cNvSpPr/>
            <p:nvPr/>
          </p:nvSpPr>
          <p:spPr>
            <a:xfrm rot="5400000">
              <a:off x="-1176876" y="3992783"/>
              <a:ext cx="3469551" cy="636375"/>
            </a:xfrm>
            <a:prstGeom prst="rightArrow">
              <a:avLst/>
            </a:prstGeom>
            <a:solidFill>
              <a:srgbClr val="339966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 spc="5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4871864" y="2564904"/>
              <a:ext cx="720080" cy="29932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b="1" dirty="0">
                  <a:solidFill>
                    <a:schemeClr val="tx1"/>
                  </a:solidFill>
                </a:rPr>
                <a:t>1°</a:t>
              </a: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5802220" y="2576194"/>
              <a:ext cx="720080" cy="29932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b="1" dirty="0">
                  <a:solidFill>
                    <a:schemeClr val="tx1"/>
                  </a:solidFill>
                </a:rPr>
                <a:t>2°</a:t>
              </a: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6719324" y="2576194"/>
              <a:ext cx="720080" cy="29932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b="1" dirty="0">
                  <a:solidFill>
                    <a:schemeClr val="tx1"/>
                  </a:solidFill>
                </a:rPr>
                <a:t>3°</a:t>
              </a:r>
            </a:p>
          </p:txBody>
        </p:sp>
        <p:sp>
          <p:nvSpPr>
            <p:cNvPr id="43" name="Rectángulo redondeado 42"/>
            <p:cNvSpPr/>
            <p:nvPr/>
          </p:nvSpPr>
          <p:spPr>
            <a:xfrm>
              <a:off x="7680176" y="2576194"/>
              <a:ext cx="720080" cy="29932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b="1" dirty="0">
                  <a:solidFill>
                    <a:schemeClr val="tx1"/>
                  </a:solidFill>
                </a:rPr>
                <a:t>4°</a:t>
              </a:r>
            </a:p>
          </p:txBody>
        </p:sp>
        <p:sp>
          <p:nvSpPr>
            <p:cNvPr id="44" name="Rectángulo redondeado 43"/>
            <p:cNvSpPr/>
            <p:nvPr/>
          </p:nvSpPr>
          <p:spPr>
            <a:xfrm>
              <a:off x="8580449" y="2576194"/>
              <a:ext cx="720080" cy="29932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b="1" dirty="0">
                  <a:solidFill>
                    <a:schemeClr val="tx1"/>
                  </a:solidFill>
                </a:rPr>
                <a:t>5°</a:t>
              </a:r>
            </a:p>
          </p:txBody>
        </p:sp>
        <p:sp>
          <p:nvSpPr>
            <p:cNvPr id="45" name="Rectángulo redondeado 44"/>
            <p:cNvSpPr/>
            <p:nvPr/>
          </p:nvSpPr>
          <p:spPr>
            <a:xfrm>
              <a:off x="9444545" y="2576194"/>
              <a:ext cx="720080" cy="29932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b="1" dirty="0">
                  <a:solidFill>
                    <a:schemeClr val="tx1"/>
                  </a:solidFill>
                </a:rPr>
                <a:t>6°</a:t>
              </a:r>
            </a:p>
          </p:txBody>
        </p:sp>
        <p:cxnSp>
          <p:nvCxnSpPr>
            <p:cNvPr id="46" name="Conector recto 45"/>
            <p:cNvCxnSpPr/>
            <p:nvPr/>
          </p:nvCxnSpPr>
          <p:spPr>
            <a:xfrm>
              <a:off x="4727848" y="2905944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>
              <a:off x="5663952" y="2905944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>
              <a:off x="6594308" y="2905944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7536160" y="2905944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>
              <a:off x="8508441" y="2905944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>
              <a:off x="9372537" y="2905944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>
              <a:off x="10236633" y="2892692"/>
              <a:ext cx="0" cy="288032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de flecha 52"/>
            <p:cNvCxnSpPr/>
            <p:nvPr/>
          </p:nvCxnSpPr>
          <p:spPr>
            <a:xfrm>
              <a:off x="4727848" y="3352244"/>
              <a:ext cx="9361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de flecha 53"/>
            <p:cNvCxnSpPr/>
            <p:nvPr/>
          </p:nvCxnSpPr>
          <p:spPr>
            <a:xfrm>
              <a:off x="5663952" y="3933056"/>
              <a:ext cx="9361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de flecha 54"/>
            <p:cNvCxnSpPr/>
            <p:nvPr/>
          </p:nvCxnSpPr>
          <p:spPr>
            <a:xfrm>
              <a:off x="6593951" y="4798107"/>
              <a:ext cx="9361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de flecha 55"/>
            <p:cNvCxnSpPr/>
            <p:nvPr/>
          </p:nvCxnSpPr>
          <p:spPr>
            <a:xfrm>
              <a:off x="7536160" y="5373216"/>
              <a:ext cx="9361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de flecha 56"/>
            <p:cNvCxnSpPr/>
            <p:nvPr/>
          </p:nvCxnSpPr>
          <p:spPr>
            <a:xfrm>
              <a:off x="5663952" y="3356992"/>
              <a:ext cx="453650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de flecha 57"/>
            <p:cNvCxnSpPr/>
            <p:nvPr/>
          </p:nvCxnSpPr>
          <p:spPr>
            <a:xfrm>
              <a:off x="6600056" y="3933056"/>
              <a:ext cx="3600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de flecha 58"/>
            <p:cNvCxnSpPr/>
            <p:nvPr/>
          </p:nvCxnSpPr>
          <p:spPr>
            <a:xfrm>
              <a:off x="7549412" y="4797152"/>
              <a:ext cx="265104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de flecha 59"/>
            <p:cNvCxnSpPr/>
            <p:nvPr/>
          </p:nvCxnSpPr>
          <p:spPr>
            <a:xfrm>
              <a:off x="8531020" y="5373216"/>
              <a:ext cx="1669436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Flecha izquierda 2"/>
            <p:cNvSpPr/>
            <p:nvPr/>
          </p:nvSpPr>
          <p:spPr>
            <a:xfrm rot="5400000">
              <a:off x="6597176" y="3726744"/>
              <a:ext cx="978408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00" dirty="0"/>
            </a:p>
          </p:txBody>
        </p:sp>
        <p:sp>
          <p:nvSpPr>
            <p:cNvPr id="37" name="Flecha izquierda 36"/>
            <p:cNvSpPr/>
            <p:nvPr/>
          </p:nvSpPr>
          <p:spPr>
            <a:xfrm rot="5400000">
              <a:off x="8496987" y="5217760"/>
              <a:ext cx="978408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00" dirty="0"/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8D98064D-E09B-44A8-972B-139EFD2AE751}"/>
              </a:ext>
            </a:extLst>
          </p:cNvPr>
          <p:cNvSpPr/>
          <p:nvPr/>
        </p:nvSpPr>
        <p:spPr>
          <a:xfrm>
            <a:off x="0" y="857250"/>
            <a:ext cx="9144000" cy="715581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r>
              <a:rPr lang="es-MX" sz="4050" b="1" dirty="0">
                <a:solidFill>
                  <a:schemeClr val="bg1"/>
                </a:solidFill>
              </a:rPr>
              <a:t>Modalidades</a:t>
            </a:r>
          </a:p>
        </p:txBody>
      </p:sp>
      <p:sp>
        <p:nvSpPr>
          <p:cNvPr id="62" name="10 Rectángulo">
            <a:extLst>
              <a:ext uri="{FF2B5EF4-FFF2-40B4-BE49-F238E27FC236}">
                <a16:creationId xmlns:a16="http://schemas.microsoft.com/office/drawing/2014/main" id="{F0A288CA-A2DB-43D3-AB29-0CAC1BCDCAB1}"/>
              </a:ext>
            </a:extLst>
          </p:cNvPr>
          <p:cNvSpPr/>
          <p:nvPr/>
        </p:nvSpPr>
        <p:spPr>
          <a:xfrm>
            <a:off x="1339210" y="3256159"/>
            <a:ext cx="2636207" cy="83160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algn="just">
              <a:lnSpc>
                <a:spcPts val="1181"/>
              </a:lnSpc>
            </a:pPr>
            <a:r>
              <a:rPr lang="es-MX" sz="1050" spc="56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MX" sz="1050" spc="5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</a:t>
            </a:r>
            <a:r>
              <a:rPr lang="es-MX" sz="1050" spc="56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1050" b="1" spc="56" dirty="0">
                <a:latin typeface="Arial" panose="020B0604020202020204" pitchFamily="34" charset="0"/>
                <a:cs typeface="Arial" panose="020B0604020202020204" pitchFamily="34" charset="0"/>
              </a:rPr>
              <a:t>1 año y medio </a:t>
            </a:r>
            <a:r>
              <a:rPr lang="es-MX" sz="1050" spc="56" dirty="0">
                <a:latin typeface="Arial" panose="020B0604020202020204" pitchFamily="34" charset="0"/>
                <a:cs typeface="Arial" panose="020B0604020202020204" pitchFamily="34" charset="0"/>
              </a:rPr>
              <a:t>de formación dual en la empresa, a partir del 4to semestre.</a:t>
            </a:r>
          </a:p>
        </p:txBody>
      </p:sp>
      <p:sp>
        <p:nvSpPr>
          <p:cNvPr id="63" name="12 Rectángulo">
            <a:extLst>
              <a:ext uri="{FF2B5EF4-FFF2-40B4-BE49-F238E27FC236}">
                <a16:creationId xmlns:a16="http://schemas.microsoft.com/office/drawing/2014/main" id="{2666CA37-FB5B-4DDA-BE5A-83022266085F}"/>
              </a:ext>
            </a:extLst>
          </p:cNvPr>
          <p:cNvSpPr/>
          <p:nvPr/>
        </p:nvSpPr>
        <p:spPr>
          <a:xfrm>
            <a:off x="805186" y="3255472"/>
            <a:ext cx="465704" cy="831605"/>
          </a:xfrm>
          <a:prstGeom prst="rect">
            <a:avLst/>
          </a:prstGeom>
          <a:solidFill>
            <a:srgbClr val="33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 algn="ctr"/>
            <a:endParaRPr lang="es-MX" sz="1200" b="1" spc="5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200" b="1" spc="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pPr lvl="0" algn="ctr"/>
            <a:endParaRPr lang="es-MX" sz="1200" b="1" spc="5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lecha izquierda 2">
            <a:extLst>
              <a:ext uri="{FF2B5EF4-FFF2-40B4-BE49-F238E27FC236}">
                <a16:creationId xmlns:a16="http://schemas.microsoft.com/office/drawing/2014/main" id="{369D9C17-6B4F-4C97-B9D4-277A0C87AB1C}"/>
              </a:ext>
            </a:extLst>
          </p:cNvPr>
          <p:cNvSpPr/>
          <p:nvPr/>
        </p:nvSpPr>
        <p:spPr>
          <a:xfrm rot="5400000">
            <a:off x="6573550" y="3629950"/>
            <a:ext cx="753378" cy="4224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00" dirty="0"/>
          </a:p>
        </p:txBody>
      </p:sp>
    </p:spTree>
    <p:extLst>
      <p:ext uri="{BB962C8B-B14F-4D97-AF65-F5344CB8AC3E}">
        <p14:creationId xmlns:p14="http://schemas.microsoft.com/office/powerpoint/2010/main" val="23225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857250"/>
            <a:ext cx="9144000" cy="79822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4050" b="1" dirty="0">
                <a:latin typeface="Arial" panose="020B0604020202020204" pitchFamily="34" charset="0"/>
                <a:cs typeface="Arial" panose="020B0604020202020204" pitchFamily="34" charset="0"/>
              </a:rPr>
              <a:t>Metodología de la Formación Dual</a:t>
            </a:r>
          </a:p>
        </p:txBody>
      </p:sp>
      <p:sp>
        <p:nvSpPr>
          <p:cNvPr id="4" name="47 Rectángulo redondeado"/>
          <p:cNvSpPr/>
          <p:nvPr/>
        </p:nvSpPr>
        <p:spPr>
          <a:xfrm>
            <a:off x="250460" y="2761800"/>
            <a:ext cx="1585116" cy="28848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5" name="48 Rectángulo"/>
          <p:cNvSpPr/>
          <p:nvPr/>
        </p:nvSpPr>
        <p:spPr>
          <a:xfrm>
            <a:off x="178411" y="3947030"/>
            <a:ext cx="1688876" cy="9052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678" tIns="90678" rIns="90678" bIns="906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350" dirty="0">
                <a:solidFill>
                  <a:schemeClr val="tx1"/>
                </a:solidFill>
                <a:latin typeface="Futura Condensed"/>
                <a:cs typeface="Futura Condensed"/>
              </a:rPr>
              <a:t>Selección de estudiantes</a:t>
            </a:r>
          </a:p>
        </p:txBody>
      </p:sp>
      <p:sp>
        <p:nvSpPr>
          <p:cNvPr id="6" name="30 Elipse"/>
          <p:cNvSpPr/>
          <p:nvPr/>
        </p:nvSpPr>
        <p:spPr>
          <a:xfrm>
            <a:off x="480321" y="2924119"/>
            <a:ext cx="1085057" cy="900874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45 Rectángulo redondeado"/>
          <p:cNvSpPr/>
          <p:nvPr/>
        </p:nvSpPr>
        <p:spPr>
          <a:xfrm>
            <a:off x="1990004" y="2761800"/>
            <a:ext cx="1585116" cy="28848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8" name="46 Rectángulo"/>
          <p:cNvSpPr/>
          <p:nvPr/>
        </p:nvSpPr>
        <p:spPr>
          <a:xfrm>
            <a:off x="1917955" y="3947030"/>
            <a:ext cx="1688876" cy="9052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678" tIns="90678" rIns="90678" bIns="906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350" dirty="0">
                <a:solidFill>
                  <a:schemeClr val="tx1"/>
                </a:solidFill>
                <a:latin typeface="Futura Condensed"/>
                <a:cs typeface="Futura Condensed"/>
              </a:rPr>
              <a:t>Perfil de empresas</a:t>
            </a:r>
          </a:p>
        </p:txBody>
      </p:sp>
      <p:sp>
        <p:nvSpPr>
          <p:cNvPr id="9" name="32 Elipse"/>
          <p:cNvSpPr/>
          <p:nvPr/>
        </p:nvSpPr>
        <p:spPr>
          <a:xfrm>
            <a:off x="2219864" y="2924119"/>
            <a:ext cx="1085057" cy="900874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43 Rectángulo redondeado"/>
          <p:cNvSpPr/>
          <p:nvPr/>
        </p:nvSpPr>
        <p:spPr>
          <a:xfrm>
            <a:off x="3729547" y="2761800"/>
            <a:ext cx="1585116" cy="28848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1" name="44 Rectángulo"/>
          <p:cNvSpPr/>
          <p:nvPr/>
        </p:nvSpPr>
        <p:spPr>
          <a:xfrm>
            <a:off x="3657497" y="3947030"/>
            <a:ext cx="1688876" cy="9052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678" tIns="90678" rIns="90678" bIns="906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350" dirty="0">
                <a:solidFill>
                  <a:schemeClr val="tx1"/>
                </a:solidFill>
                <a:latin typeface="Futura Condensed"/>
                <a:cs typeface="Futura Condensed"/>
              </a:rPr>
              <a:t>Plan de rotación de puestos de aprendizaje</a:t>
            </a:r>
          </a:p>
        </p:txBody>
      </p:sp>
      <p:sp>
        <p:nvSpPr>
          <p:cNvPr id="12" name="34 Elipse"/>
          <p:cNvSpPr/>
          <p:nvPr/>
        </p:nvSpPr>
        <p:spPr>
          <a:xfrm>
            <a:off x="3959407" y="2924119"/>
            <a:ext cx="1085057" cy="90087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000" r="-36000"/>
            </a:stretch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41 Rectángulo redondeado"/>
          <p:cNvSpPr/>
          <p:nvPr/>
        </p:nvSpPr>
        <p:spPr>
          <a:xfrm>
            <a:off x="5469089" y="2761800"/>
            <a:ext cx="1585116" cy="28848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5" name="42 Rectángulo"/>
          <p:cNvSpPr/>
          <p:nvPr/>
        </p:nvSpPr>
        <p:spPr>
          <a:xfrm>
            <a:off x="5397040" y="3947030"/>
            <a:ext cx="1688876" cy="9052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678" tIns="90678" rIns="90678" bIns="906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350" spc="-38" dirty="0">
                <a:solidFill>
                  <a:schemeClr val="tx1"/>
                </a:solidFill>
                <a:latin typeface="Futura Condensed"/>
                <a:cs typeface="Futura Condensed"/>
              </a:rPr>
              <a:t>Formalización</a:t>
            </a:r>
            <a:r>
              <a:rPr lang="es-MX" sz="1350" dirty="0">
                <a:solidFill>
                  <a:schemeClr val="tx1"/>
                </a:solidFill>
                <a:latin typeface="Futura Condensed"/>
                <a:cs typeface="Futura Condensed"/>
              </a:rPr>
              <a:t> de la relación</a:t>
            </a:r>
          </a:p>
        </p:txBody>
      </p:sp>
      <p:sp>
        <p:nvSpPr>
          <p:cNvPr id="16" name="36 Elipse"/>
          <p:cNvSpPr/>
          <p:nvPr/>
        </p:nvSpPr>
        <p:spPr>
          <a:xfrm>
            <a:off x="5698950" y="2924119"/>
            <a:ext cx="1085057" cy="90087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39 Rectángulo redondeado"/>
          <p:cNvSpPr/>
          <p:nvPr/>
        </p:nvSpPr>
        <p:spPr>
          <a:xfrm>
            <a:off x="7208633" y="2761800"/>
            <a:ext cx="1585116" cy="28848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8" name="40 Rectángulo"/>
          <p:cNvSpPr/>
          <p:nvPr/>
        </p:nvSpPr>
        <p:spPr>
          <a:xfrm>
            <a:off x="7136584" y="3947030"/>
            <a:ext cx="1688876" cy="9052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678" tIns="90678" rIns="90678" bIns="90678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350" dirty="0">
                <a:solidFill>
                  <a:schemeClr val="tx1"/>
                </a:solidFill>
                <a:latin typeface="Futura Condensed"/>
                <a:cs typeface="Futura Condensed"/>
              </a:rPr>
              <a:t>Evaluación y Certificación</a:t>
            </a:r>
          </a:p>
        </p:txBody>
      </p:sp>
      <p:sp>
        <p:nvSpPr>
          <p:cNvPr id="19" name="38 Elipse"/>
          <p:cNvSpPr/>
          <p:nvPr/>
        </p:nvSpPr>
        <p:spPr>
          <a:xfrm>
            <a:off x="7438493" y="2924119"/>
            <a:ext cx="1085057" cy="900874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00" r="-31000"/>
            </a:stretch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49 Flecha izquierda y derecha"/>
          <p:cNvSpPr/>
          <p:nvPr/>
        </p:nvSpPr>
        <p:spPr>
          <a:xfrm>
            <a:off x="250461" y="4852301"/>
            <a:ext cx="8543288" cy="573851"/>
          </a:xfrm>
          <a:prstGeom prst="left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latin typeface="Futura Condensed"/>
              <a:cs typeface="Futura Condensed"/>
            </a:endParaRPr>
          </a:p>
        </p:txBody>
      </p:sp>
      <p:sp>
        <p:nvSpPr>
          <p:cNvPr id="21" name="57 CuadroTexto"/>
          <p:cNvSpPr txBox="1"/>
          <p:nvPr/>
        </p:nvSpPr>
        <p:spPr>
          <a:xfrm>
            <a:off x="716624" y="2056982"/>
            <a:ext cx="612431" cy="5084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  <a:latin typeface="Futura Condensed"/>
                <a:cs typeface="Futura Condensed"/>
              </a:rPr>
              <a:t>1</a:t>
            </a:r>
          </a:p>
        </p:txBody>
      </p:sp>
      <p:sp>
        <p:nvSpPr>
          <p:cNvPr id="22" name="58 CuadroTexto"/>
          <p:cNvSpPr txBox="1"/>
          <p:nvPr/>
        </p:nvSpPr>
        <p:spPr>
          <a:xfrm>
            <a:off x="2476347" y="2056982"/>
            <a:ext cx="612431" cy="5084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  <a:latin typeface="Futura Condensed"/>
                <a:cs typeface="Futura Condensed"/>
              </a:rPr>
              <a:t>2</a:t>
            </a:r>
          </a:p>
        </p:txBody>
      </p:sp>
      <p:sp>
        <p:nvSpPr>
          <p:cNvPr id="23" name="59 CuadroTexto"/>
          <p:cNvSpPr txBox="1"/>
          <p:nvPr/>
        </p:nvSpPr>
        <p:spPr>
          <a:xfrm>
            <a:off x="4195711" y="2056982"/>
            <a:ext cx="612431" cy="5084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  <a:latin typeface="Futura Condensed"/>
                <a:cs typeface="Futura Condensed"/>
              </a:rPr>
              <a:t>3</a:t>
            </a:r>
          </a:p>
        </p:txBody>
      </p:sp>
      <p:sp>
        <p:nvSpPr>
          <p:cNvPr id="24" name="60 CuadroTexto"/>
          <p:cNvSpPr txBox="1"/>
          <p:nvPr/>
        </p:nvSpPr>
        <p:spPr>
          <a:xfrm>
            <a:off x="5955433" y="2056982"/>
            <a:ext cx="612431" cy="5084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  <a:latin typeface="Futura Condensed"/>
                <a:cs typeface="Futura Condensed"/>
              </a:rPr>
              <a:t>4</a:t>
            </a:r>
          </a:p>
        </p:txBody>
      </p:sp>
      <p:sp>
        <p:nvSpPr>
          <p:cNvPr id="25" name="61 CuadroTexto"/>
          <p:cNvSpPr txBox="1"/>
          <p:nvPr/>
        </p:nvSpPr>
        <p:spPr>
          <a:xfrm>
            <a:off x="7694976" y="2056982"/>
            <a:ext cx="612431" cy="5084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  <a:latin typeface="Futura Condensed"/>
                <a:cs typeface="Futura Condensed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28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795691" y="942357"/>
            <a:ext cx="7172462" cy="1222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Preselección de alumnos por parte del plantel </a:t>
            </a:r>
          </a:p>
          <a:p>
            <a:pPr algn="ctr"/>
            <a:r>
              <a:rPr 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(Conocimientos, habilidades y actitudes)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795690" y="2928016"/>
            <a:ext cx="7077506" cy="11082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3000" dirty="0">
                <a:latin typeface="Calibri" panose="020F0502020204030204" pitchFamily="34" charset="0"/>
                <a:cs typeface="Calibri" panose="020F0502020204030204" pitchFamily="34" charset="0"/>
              </a:rPr>
              <a:t>Selección por parte de la empresa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95690" y="4813789"/>
            <a:ext cx="7077506" cy="10328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3300" dirty="0">
                <a:latin typeface="Calibri" panose="020F0502020204030204" pitchFamily="34" charset="0"/>
                <a:cs typeface="Calibri" panose="020F0502020204030204" pitchFamily="34" charset="0"/>
              </a:rPr>
              <a:t>Educando Aprendiz</a:t>
            </a:r>
          </a:p>
        </p:txBody>
      </p:sp>
      <p:sp>
        <p:nvSpPr>
          <p:cNvPr id="10" name="Flecha abajo 9"/>
          <p:cNvSpPr/>
          <p:nvPr/>
        </p:nvSpPr>
        <p:spPr>
          <a:xfrm>
            <a:off x="4708448" y="2279404"/>
            <a:ext cx="1634682" cy="53363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200" dirty="0">
              <a:latin typeface="Georgia" pitchFamily="18" charset="0"/>
            </a:endParaRPr>
          </a:p>
        </p:txBody>
      </p:sp>
      <p:sp>
        <p:nvSpPr>
          <p:cNvPr id="22" name="Flecha abajo 21"/>
          <p:cNvSpPr/>
          <p:nvPr/>
        </p:nvSpPr>
        <p:spPr>
          <a:xfrm>
            <a:off x="4708448" y="4180088"/>
            <a:ext cx="1634682" cy="53363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200" dirty="0">
              <a:latin typeface="Georgia" pitchFamily="18" charset="0"/>
            </a:endParaRPr>
          </a:p>
        </p:txBody>
      </p:sp>
      <p:sp>
        <p:nvSpPr>
          <p:cNvPr id="11" name="Rectángulo 12"/>
          <p:cNvSpPr/>
          <p:nvPr/>
        </p:nvSpPr>
        <p:spPr>
          <a:xfrm>
            <a:off x="1" y="857250"/>
            <a:ext cx="1667021" cy="51435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100" b="1" dirty="0">
                <a:latin typeface="Arial" panose="020B0604020202020204" pitchFamily="34" charset="0"/>
                <a:cs typeface="Arial" panose="020B0604020202020204" pitchFamily="34" charset="0"/>
              </a:rPr>
              <a:t>Sele</a:t>
            </a:r>
            <a:r>
              <a:rPr lang="es-MX" sz="15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2100" b="1" dirty="0">
                <a:latin typeface="Arial" panose="020B0604020202020204" pitchFamily="34" charset="0"/>
                <a:cs typeface="Arial" panose="020B0604020202020204" pitchFamily="34" charset="0"/>
              </a:rPr>
              <a:t>ción de Estudiantes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4" y="2688320"/>
            <a:ext cx="1468153" cy="1336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30" y="1242397"/>
            <a:ext cx="1135361" cy="10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1966826" y="1620126"/>
            <a:ext cx="1482227" cy="14227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b="1" dirty="0">
                <a:latin typeface="Eras Light ITC" panose="020B0402030504020804" pitchFamily="34" charset="0"/>
              </a:rPr>
              <a:t>Puestos de trabajo</a:t>
            </a:r>
            <a:endParaRPr lang="es-MX" sz="1350" b="1" dirty="0">
              <a:latin typeface="Eras Light ITC" panose="020B04020305040208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7775353" y="1737534"/>
            <a:ext cx="1322732" cy="13843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1500" b="1" dirty="0">
                <a:latin typeface="Eras Light ITC" panose="020B0402030504020804" pitchFamily="34" charset="0"/>
              </a:rPr>
              <a:t>Materias o módulos</a:t>
            </a:r>
            <a:endParaRPr lang="es-MX" sz="1200" b="1" dirty="0">
              <a:latin typeface="Eras Light ITC" panose="020B0402030504020804" pitchFamily="34" charset="0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3488826" y="2130312"/>
            <a:ext cx="463918" cy="508836"/>
          </a:xfrm>
          <a:prstGeom prst="rightArrow">
            <a:avLst/>
          </a:prstGeom>
          <a:solidFill>
            <a:srgbClr val="2D875A"/>
          </a:solidFill>
          <a:ln>
            <a:solidFill>
              <a:srgbClr val="2D875A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r>
              <a:rPr lang="es-MX" sz="1200" dirty="0">
                <a:latin typeface="Georgia" pitchFamily="18" charset="0"/>
              </a:rPr>
              <a:t>  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7134996" y="2175282"/>
            <a:ext cx="463918" cy="508836"/>
          </a:xfrm>
          <a:prstGeom prst="rightArrow">
            <a:avLst/>
          </a:prstGeom>
          <a:solidFill>
            <a:srgbClr val="2D875A"/>
          </a:solidFill>
          <a:ln>
            <a:solidFill>
              <a:srgbClr val="2D875A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rtlCol="0" anchor="ctr" anchorCtr="0"/>
          <a:lstStyle/>
          <a:p>
            <a:pPr algn="ctr"/>
            <a:endParaRPr lang="es-MX" sz="1200" dirty="0">
              <a:latin typeface="Georgia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18121" y="3950573"/>
            <a:ext cx="71799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500" b="1" dirty="0"/>
              <a:t>Cubre al menos el </a:t>
            </a:r>
            <a:r>
              <a:rPr lang="es-MX" sz="5400" b="1" dirty="0">
                <a:solidFill>
                  <a:srgbClr val="FF0000"/>
                </a:solidFill>
              </a:rPr>
              <a:t>80 %          </a:t>
            </a:r>
            <a:r>
              <a:rPr lang="es-MX" sz="4500" b="1" dirty="0"/>
              <a:t>del plan de estudios</a:t>
            </a:r>
          </a:p>
        </p:txBody>
      </p:sp>
      <p:sp>
        <p:nvSpPr>
          <p:cNvPr id="20" name="Rectángulo 12"/>
          <p:cNvSpPr/>
          <p:nvPr/>
        </p:nvSpPr>
        <p:spPr>
          <a:xfrm>
            <a:off x="1" y="857250"/>
            <a:ext cx="1872209" cy="51518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Perfil de la empresa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5" y="1090155"/>
            <a:ext cx="1134469" cy="1059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38" y="2767824"/>
            <a:ext cx="1382933" cy="1330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75" y="1314684"/>
            <a:ext cx="277034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835</Words>
  <Application>Microsoft Office PowerPoint</Application>
  <PresentationFormat>Presentación en pantalla (4:3)</PresentationFormat>
  <Paragraphs>240</Paragraphs>
  <Slides>26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Eras Light ITC</vt:lpstr>
      <vt:lpstr>Futura Condensed</vt:lpstr>
      <vt:lpstr>Georgia</vt:lpstr>
      <vt:lpstr>Times New Roman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MIGUEL ANGEL RODRIGUEZ MARTINEZ</cp:lastModifiedBy>
  <cp:revision>6</cp:revision>
  <dcterms:created xsi:type="dcterms:W3CDTF">2017-09-12T15:20:44Z</dcterms:created>
  <dcterms:modified xsi:type="dcterms:W3CDTF">2018-03-15T16:35:54Z</dcterms:modified>
</cp:coreProperties>
</file>